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5"/>
  </p:notesMasterIdLst>
  <p:sldIdLst>
    <p:sldId id="257" r:id="rId2"/>
    <p:sldId id="258" r:id="rId3"/>
    <p:sldId id="302" r:id="rId4"/>
    <p:sldId id="271" r:id="rId5"/>
    <p:sldId id="272" r:id="rId6"/>
    <p:sldId id="273" r:id="rId7"/>
    <p:sldId id="274" r:id="rId8"/>
    <p:sldId id="275" r:id="rId9"/>
    <p:sldId id="276" r:id="rId10"/>
    <p:sldId id="277" r:id="rId11"/>
    <p:sldId id="278" r:id="rId12"/>
    <p:sldId id="279" r:id="rId13"/>
    <p:sldId id="280" r:id="rId14"/>
    <p:sldId id="281" r:id="rId15"/>
    <p:sldId id="267" r:id="rId16"/>
    <p:sldId id="282" r:id="rId17"/>
    <p:sldId id="283" r:id="rId18"/>
    <p:sldId id="284" r:id="rId19"/>
    <p:sldId id="285" r:id="rId20"/>
    <p:sldId id="287" r:id="rId21"/>
    <p:sldId id="286" r:id="rId22"/>
    <p:sldId id="288" r:id="rId23"/>
    <p:sldId id="289" r:id="rId24"/>
    <p:sldId id="290" r:id="rId25"/>
    <p:sldId id="291" r:id="rId26"/>
    <p:sldId id="292" r:id="rId27"/>
    <p:sldId id="293" r:id="rId28"/>
    <p:sldId id="297" r:id="rId29"/>
    <p:sldId id="299" r:id="rId30"/>
    <p:sldId id="294" r:id="rId31"/>
    <p:sldId id="298" r:id="rId32"/>
    <p:sldId id="300" r:id="rId33"/>
    <p:sldId id="266"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ackground" id="{42FBDB2D-16DC-47A9-B357-F247E42BCD86}">
          <p14:sldIdLst>
            <p14:sldId id="257"/>
            <p14:sldId id="258"/>
            <p14:sldId id="302"/>
          </p14:sldIdLst>
        </p14:section>
        <p14:section name="Task 1" id="{B555272C-643A-4D7A-8F15-9F502EFBB98A}">
          <p14:sldIdLst>
            <p14:sldId id="271"/>
            <p14:sldId id="272"/>
            <p14:sldId id="273"/>
          </p14:sldIdLst>
        </p14:section>
        <p14:section name="Task 2" id="{D1F12F75-EE43-4D18-8567-82940BC4D089}">
          <p14:sldIdLst>
            <p14:sldId id="274"/>
            <p14:sldId id="275"/>
            <p14:sldId id="276"/>
            <p14:sldId id="277"/>
            <p14:sldId id="278"/>
            <p14:sldId id="279"/>
            <p14:sldId id="280"/>
            <p14:sldId id="281"/>
            <p14:sldId id="267"/>
            <p14:sldId id="282"/>
            <p14:sldId id="283"/>
            <p14:sldId id="284"/>
          </p14:sldIdLst>
        </p14:section>
        <p14:section name="Task 3" id="{49025292-7E41-48E3-AE7C-CF6032E25F79}">
          <p14:sldIdLst>
            <p14:sldId id="285"/>
            <p14:sldId id="287"/>
            <p14:sldId id="286"/>
            <p14:sldId id="288"/>
            <p14:sldId id="289"/>
            <p14:sldId id="290"/>
            <p14:sldId id="291"/>
            <p14:sldId id="292"/>
            <p14:sldId id="293"/>
            <p14:sldId id="297"/>
            <p14:sldId id="299"/>
            <p14:sldId id="294"/>
            <p14:sldId id="298"/>
            <p14:sldId id="300"/>
          </p14:sldIdLst>
        </p14:section>
        <p14:section name="End" id="{E5B68C03-F113-4758-A302-A61CA4F80BCD}">
          <p14:sldIdLst>
            <p14:sldId id="266"/>
          </p14:sldIdLst>
        </p14:section>
      </p14:sectionLst>
    </p:ext>
    <p:ext uri="{EFAFB233-063F-42B5-8137-9DF3F51BA10A}">
      <p15:sldGuideLst xmlns:p15="http://schemas.microsoft.com/office/powerpoint/2012/main">
        <p15:guide id="4" pos="240" userDrawn="1">
          <p15:clr>
            <a:srgbClr val="A4A3A4"/>
          </p15:clr>
        </p15:guide>
        <p15:guide id="6" orient="horz" pos="144" userDrawn="1">
          <p15:clr>
            <a:srgbClr val="A4A3A4"/>
          </p15:clr>
        </p15:guide>
        <p15:guide id="7" orient="horz" pos="4104" userDrawn="1">
          <p15:clr>
            <a:srgbClr val="A4A3A4"/>
          </p15:clr>
        </p15:guide>
        <p15:guide id="8" pos="7440" userDrawn="1">
          <p15:clr>
            <a:srgbClr val="A4A3A4"/>
          </p15:clr>
        </p15:guide>
        <p15:guide id="13" orient="horz" pos="1512" userDrawn="1">
          <p15:clr>
            <a:srgbClr val="A4A3A4"/>
          </p15:clr>
        </p15:guide>
        <p15:guide id="17" orient="horz" pos="2376" userDrawn="1">
          <p15:clr>
            <a:srgbClr val="A4A3A4"/>
          </p15:clr>
        </p15:guide>
        <p15:guide id="18" pos="4824" userDrawn="1">
          <p15:clr>
            <a:srgbClr val="A4A3A4"/>
          </p15:clr>
        </p15:guide>
        <p15:guide id="20" pos="2016" userDrawn="1">
          <p15:clr>
            <a:srgbClr val="A4A3A4"/>
          </p15:clr>
        </p15:guide>
        <p15:guide id="21" orient="horz" pos="1680" userDrawn="1">
          <p15:clr>
            <a:srgbClr val="A4A3A4"/>
          </p15:clr>
        </p15:guide>
        <p15:guide id="22" orient="horz" pos="1008" userDrawn="1">
          <p15:clr>
            <a:srgbClr val="A4A3A4"/>
          </p15:clr>
        </p15:guide>
        <p15:guide id="23" pos="408" userDrawn="1">
          <p15:clr>
            <a:srgbClr val="A4A3A4"/>
          </p15:clr>
        </p15:guide>
        <p15:guide id="24" orient="horz" pos="792" userDrawn="1">
          <p15:clr>
            <a:srgbClr val="A4A3A4"/>
          </p15:clr>
        </p15:guide>
        <p15:guide id="25" orient="horz" pos="2760" userDrawn="1">
          <p15:clr>
            <a:srgbClr val="A4A3A4"/>
          </p15:clr>
        </p15:guide>
        <p15:guide id="26" orient="horz" pos="3024" userDrawn="1">
          <p15:clr>
            <a:srgbClr val="A4A3A4"/>
          </p15:clr>
        </p15:guide>
        <p15:guide id="27" pos="3840" userDrawn="1">
          <p15:clr>
            <a:srgbClr val="A4A3A4"/>
          </p15:clr>
        </p15:guide>
        <p15:guide id="28" orient="horz" pos="22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0353F"/>
    <a:srgbClr val="43CDD9"/>
    <a:srgbClr val="667181"/>
    <a:srgbClr val="BABABA"/>
    <a:srgbClr val="DBDBDB"/>
    <a:srgbClr val="85E0E7"/>
    <a:srgbClr val="515A6B"/>
    <a:srgbClr val="AFBBBD"/>
    <a:srgbClr val="8FA0A3"/>
    <a:srgbClr val="5FD6D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650" autoAdjust="0"/>
    <p:restoredTop sz="94660"/>
  </p:normalViewPr>
  <p:slideViewPr>
    <p:cSldViewPr snapToGrid="0" showGuides="1">
      <p:cViewPr varScale="1">
        <p:scale>
          <a:sx n="83" d="100"/>
          <a:sy n="83" d="100"/>
        </p:scale>
        <p:origin x="1109" y="77"/>
      </p:cViewPr>
      <p:guideLst>
        <p:guide pos="240"/>
        <p:guide orient="horz" pos="144"/>
        <p:guide orient="horz" pos="4104"/>
        <p:guide pos="7440"/>
        <p:guide orient="horz" pos="1512"/>
        <p:guide orient="horz" pos="2376"/>
        <p:guide pos="4824"/>
        <p:guide pos="2016"/>
        <p:guide orient="horz" pos="1680"/>
        <p:guide orient="horz" pos="1008"/>
        <p:guide pos="408"/>
        <p:guide orient="horz" pos="792"/>
        <p:guide orient="horz" pos="2760"/>
        <p:guide orient="horz" pos="3024"/>
        <p:guide pos="3840"/>
        <p:guide orient="horz" pos="22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d-ID"/>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C1C655F-54C7-4D03-AD26-E0C40F01563A}" type="datetimeFigureOut">
              <a:rPr lang="id-ID" smtClean="0"/>
              <a:t>06/02/2023</a:t>
            </a:fld>
            <a:endParaRPr lang="id-ID"/>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d-ID"/>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id-ID"/>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d-ID"/>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34AC2-3728-4A8B-B58F-6888FAEC3D20}" type="slidenum">
              <a:rPr lang="id-ID" smtClean="0"/>
              <a:t>‹#›</a:t>
            </a:fld>
            <a:endParaRPr lang="id-ID"/>
          </a:p>
        </p:txBody>
      </p:sp>
    </p:spTree>
    <p:extLst>
      <p:ext uri="{BB962C8B-B14F-4D97-AF65-F5344CB8AC3E}">
        <p14:creationId xmlns:p14="http://schemas.microsoft.com/office/powerpoint/2010/main" val="10861781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a:p>
        </p:txBody>
      </p:sp>
    </p:spTree>
    <p:extLst>
      <p:ext uri="{BB962C8B-B14F-4D97-AF65-F5344CB8AC3E}">
        <p14:creationId xmlns:p14="http://schemas.microsoft.com/office/powerpoint/2010/main" val="2635058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a:p>
        </p:txBody>
      </p:sp>
    </p:spTree>
    <p:extLst>
      <p:ext uri="{BB962C8B-B14F-4D97-AF65-F5344CB8AC3E}">
        <p14:creationId xmlns:p14="http://schemas.microsoft.com/office/powerpoint/2010/main" val="27795470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a:p>
        </p:txBody>
      </p:sp>
    </p:spTree>
    <p:extLst>
      <p:ext uri="{BB962C8B-B14F-4D97-AF65-F5344CB8AC3E}">
        <p14:creationId xmlns:p14="http://schemas.microsoft.com/office/powerpoint/2010/main" val="4394202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a:p>
        </p:txBody>
      </p:sp>
    </p:spTree>
    <p:extLst>
      <p:ext uri="{BB962C8B-B14F-4D97-AF65-F5344CB8AC3E}">
        <p14:creationId xmlns:p14="http://schemas.microsoft.com/office/powerpoint/2010/main" val="3032131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4F96FE2-9E77-4834-9C6B-212E1056298F}"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a:p>
        </p:txBody>
      </p:sp>
    </p:spTree>
    <p:extLst>
      <p:ext uri="{BB962C8B-B14F-4D97-AF65-F5344CB8AC3E}">
        <p14:creationId xmlns:p14="http://schemas.microsoft.com/office/powerpoint/2010/main" val="3302397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4F96FE2-9E77-4834-9C6B-212E1056298F}" type="datetimeFigureOut">
              <a:rPr lang="en-US" smtClean="0"/>
              <a:t>2/6/2023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428E537-E56B-49CA-B596-52598082FBE8}" type="slidenum">
              <a:rPr lang="en-US" smtClean="0"/>
              <a:t>‹#›</a:t>
            </a:fld>
            <a:endParaRPr lang="en-US"/>
          </a:p>
        </p:txBody>
      </p:sp>
    </p:spTree>
    <p:extLst>
      <p:ext uri="{BB962C8B-B14F-4D97-AF65-F5344CB8AC3E}">
        <p14:creationId xmlns:p14="http://schemas.microsoft.com/office/powerpoint/2010/main" val="16620680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4F96FE2-9E77-4834-9C6B-212E1056298F}" type="datetimeFigureOut">
              <a:rPr lang="en-US" smtClean="0"/>
              <a:t>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a:p>
        </p:txBody>
      </p:sp>
    </p:spTree>
    <p:extLst>
      <p:ext uri="{BB962C8B-B14F-4D97-AF65-F5344CB8AC3E}">
        <p14:creationId xmlns:p14="http://schemas.microsoft.com/office/powerpoint/2010/main" val="20348359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4F96FE2-9E77-4834-9C6B-212E1056298F}" type="datetimeFigureOut">
              <a:rPr lang="en-US" smtClean="0"/>
              <a:t>2/6/2023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428E537-E56B-49CA-B596-52598082FBE8}" type="slidenum">
              <a:rPr lang="en-US" smtClean="0"/>
              <a:t>‹#›</a:t>
            </a:fld>
            <a:endParaRPr lang="en-US"/>
          </a:p>
        </p:txBody>
      </p:sp>
    </p:spTree>
    <p:extLst>
      <p:ext uri="{BB962C8B-B14F-4D97-AF65-F5344CB8AC3E}">
        <p14:creationId xmlns:p14="http://schemas.microsoft.com/office/powerpoint/2010/main" val="16456189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4F96FE2-9E77-4834-9C6B-212E1056298F}" type="datetimeFigureOut">
              <a:rPr lang="en-US" smtClean="0"/>
              <a:t>2/6/2023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428E537-E56B-49CA-B596-52598082FBE8}" type="slidenum">
              <a:rPr lang="en-US" smtClean="0"/>
              <a:t>‹#›</a:t>
            </a:fld>
            <a:endParaRPr lang="en-US"/>
          </a:p>
        </p:txBody>
      </p:sp>
    </p:spTree>
    <p:extLst>
      <p:ext uri="{BB962C8B-B14F-4D97-AF65-F5344CB8AC3E}">
        <p14:creationId xmlns:p14="http://schemas.microsoft.com/office/powerpoint/2010/main" val="14326417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F96FE2-9E77-4834-9C6B-212E1056298F}" type="datetimeFigureOut">
              <a:rPr lang="en-US" smtClean="0"/>
              <a:t>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a:p>
        </p:txBody>
      </p:sp>
    </p:spTree>
    <p:extLst>
      <p:ext uri="{BB962C8B-B14F-4D97-AF65-F5344CB8AC3E}">
        <p14:creationId xmlns:p14="http://schemas.microsoft.com/office/powerpoint/2010/main" val="75332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Blank">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23B832CC-E04A-47A7-966D-475AEA6409AB}"/>
              </a:ext>
            </a:extLst>
          </p:cNvPr>
          <p:cNvSpPr>
            <a:spLocks noGrp="1"/>
          </p:cNvSpPr>
          <p:nvPr>
            <p:ph type="pic" sz="quarter" idx="13"/>
          </p:nvPr>
        </p:nvSpPr>
        <p:spPr>
          <a:xfrm>
            <a:off x="4689139"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endParaRPr lang="en-US"/>
          </a:p>
        </p:txBody>
      </p:sp>
      <p:sp>
        <p:nvSpPr>
          <p:cNvPr id="2" name="Date Placeholder 1"/>
          <p:cNvSpPr>
            <a:spLocks noGrp="1"/>
          </p:cNvSpPr>
          <p:nvPr>
            <p:ph type="dt" sz="half" idx="10"/>
          </p:nvPr>
        </p:nvSpPr>
        <p:spPr/>
        <p:txBody>
          <a:bodyPr/>
          <a:lstStyle/>
          <a:p>
            <a:fld id="{14F96FE2-9E77-4834-9C6B-212E1056298F}" type="datetimeFigureOut">
              <a:rPr lang="en-US" smtClean="0"/>
              <a:t>2/6/2023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428E537-E56B-49CA-B596-52598082FBE8}" type="slidenum">
              <a:rPr lang="en-US" smtClean="0"/>
              <a:t>‹#›</a:t>
            </a:fld>
            <a:endParaRPr lang="en-US"/>
          </a:p>
        </p:txBody>
      </p:sp>
      <p:sp>
        <p:nvSpPr>
          <p:cNvPr id="6" name="Freeform: Shape 7">
            <a:extLst>
              <a:ext uri="{FF2B5EF4-FFF2-40B4-BE49-F238E27FC236}">
                <a16:creationId xmlns:a16="http://schemas.microsoft.com/office/drawing/2014/main" id="{23B832CC-E04A-47A7-966D-475AEA6409AB}"/>
              </a:ext>
            </a:extLst>
          </p:cNvPr>
          <p:cNvSpPr>
            <a:spLocks noGrp="1"/>
          </p:cNvSpPr>
          <p:nvPr>
            <p:ph type="pic" sz="quarter" idx="14"/>
          </p:nvPr>
        </p:nvSpPr>
        <p:spPr>
          <a:xfrm>
            <a:off x="1125882"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endParaRPr lang="en-US"/>
          </a:p>
        </p:txBody>
      </p:sp>
      <p:sp>
        <p:nvSpPr>
          <p:cNvPr id="7" name="Freeform: Shape 7">
            <a:extLst>
              <a:ext uri="{FF2B5EF4-FFF2-40B4-BE49-F238E27FC236}">
                <a16:creationId xmlns:a16="http://schemas.microsoft.com/office/drawing/2014/main" id="{23B832CC-E04A-47A7-966D-475AEA6409AB}"/>
              </a:ext>
            </a:extLst>
          </p:cNvPr>
          <p:cNvSpPr>
            <a:spLocks noGrp="1"/>
          </p:cNvSpPr>
          <p:nvPr>
            <p:ph type="pic" sz="quarter" idx="15"/>
          </p:nvPr>
        </p:nvSpPr>
        <p:spPr>
          <a:xfrm>
            <a:off x="8252396" y="2491272"/>
            <a:ext cx="2807036" cy="2804628"/>
          </a:xfrm>
          <a:custGeom>
            <a:avLst/>
            <a:gdLst>
              <a:gd name="connsiteX0" fmla="*/ 1406866 w 2807036"/>
              <a:gd name="connsiteY0" fmla="*/ 0 h 2804628"/>
              <a:gd name="connsiteX1" fmla="*/ 2061159 w 2807036"/>
              <a:gd name="connsiteY1" fmla="*/ 271017 h 2804628"/>
              <a:gd name="connsiteX2" fmla="*/ 2542705 w 2807036"/>
              <a:gd name="connsiteY2" fmla="*/ 752562 h 2804628"/>
              <a:gd name="connsiteX3" fmla="*/ 2796783 w 2807036"/>
              <a:gd name="connsiteY3" fmla="*/ 1230127 h 2804628"/>
              <a:gd name="connsiteX4" fmla="*/ 2807036 w 2807036"/>
              <a:gd name="connsiteY4" fmla="*/ 1301178 h 2804628"/>
              <a:gd name="connsiteX5" fmla="*/ 2807036 w 2807036"/>
              <a:gd name="connsiteY5" fmla="*/ 1512532 h 2804628"/>
              <a:gd name="connsiteX6" fmla="*/ 2796783 w 2807036"/>
              <a:gd name="connsiteY6" fmla="*/ 1583584 h 2804628"/>
              <a:gd name="connsiteX7" fmla="*/ 2542705 w 2807036"/>
              <a:gd name="connsiteY7" fmla="*/ 2061148 h 2804628"/>
              <a:gd name="connsiteX8" fmla="*/ 2061149 w 2807036"/>
              <a:gd name="connsiteY8" fmla="*/ 2542704 h 2804628"/>
              <a:gd name="connsiteX9" fmla="*/ 1583585 w 2807036"/>
              <a:gd name="connsiteY9" fmla="*/ 2796782 h 2804628"/>
              <a:gd name="connsiteX10" fmla="*/ 1529213 w 2807036"/>
              <a:gd name="connsiteY10" fmla="*/ 2804628 h 2804628"/>
              <a:gd name="connsiteX11" fmla="*/ 1284499 w 2807036"/>
              <a:gd name="connsiteY11" fmla="*/ 2804628 h 2804628"/>
              <a:gd name="connsiteX12" fmla="*/ 1230128 w 2807036"/>
              <a:gd name="connsiteY12" fmla="*/ 2796782 h 2804628"/>
              <a:gd name="connsiteX13" fmla="*/ 752563 w 2807036"/>
              <a:gd name="connsiteY13" fmla="*/ 2542704 h 2804628"/>
              <a:gd name="connsiteX14" fmla="*/ 271018 w 2807036"/>
              <a:gd name="connsiteY14" fmla="*/ 2061158 h 2804628"/>
              <a:gd name="connsiteX15" fmla="*/ 271018 w 2807036"/>
              <a:gd name="connsiteY15" fmla="*/ 752572 h 2804628"/>
              <a:gd name="connsiteX16" fmla="*/ 752573 w 2807036"/>
              <a:gd name="connsiteY16" fmla="*/ 271017 h 2804628"/>
              <a:gd name="connsiteX17" fmla="*/ 1406866 w 2807036"/>
              <a:gd name="connsiteY17" fmla="*/ 0 h 2804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807036" h="2804628">
                <a:moveTo>
                  <a:pt x="1406866" y="0"/>
                </a:moveTo>
                <a:cubicBezTo>
                  <a:pt x="1643674" y="0"/>
                  <a:pt x="1880481" y="90339"/>
                  <a:pt x="2061159" y="271017"/>
                </a:cubicBezTo>
                <a:lnTo>
                  <a:pt x="2542705" y="752562"/>
                </a:lnTo>
                <a:cubicBezTo>
                  <a:pt x="2678213" y="888071"/>
                  <a:pt x="2762906" y="1055152"/>
                  <a:pt x="2796783" y="1230127"/>
                </a:cubicBezTo>
                <a:lnTo>
                  <a:pt x="2807036" y="1301178"/>
                </a:lnTo>
                <a:lnTo>
                  <a:pt x="2807036" y="1512532"/>
                </a:lnTo>
                <a:lnTo>
                  <a:pt x="2796783" y="1583584"/>
                </a:lnTo>
                <a:cubicBezTo>
                  <a:pt x="2762906" y="1758558"/>
                  <a:pt x="2678213" y="1925640"/>
                  <a:pt x="2542705" y="2061148"/>
                </a:cubicBezTo>
                <a:lnTo>
                  <a:pt x="2061149" y="2542704"/>
                </a:lnTo>
                <a:cubicBezTo>
                  <a:pt x="1925641" y="2678212"/>
                  <a:pt x="1758559" y="2762905"/>
                  <a:pt x="1583585" y="2796782"/>
                </a:cubicBezTo>
                <a:lnTo>
                  <a:pt x="1529213" y="2804628"/>
                </a:lnTo>
                <a:lnTo>
                  <a:pt x="1284499" y="2804628"/>
                </a:lnTo>
                <a:lnTo>
                  <a:pt x="1230128" y="2796782"/>
                </a:lnTo>
                <a:cubicBezTo>
                  <a:pt x="1055153" y="2762905"/>
                  <a:pt x="888072" y="2678212"/>
                  <a:pt x="752563" y="2542704"/>
                </a:cubicBezTo>
                <a:lnTo>
                  <a:pt x="271018" y="2061158"/>
                </a:lnTo>
                <a:cubicBezTo>
                  <a:pt x="-90339" y="1699802"/>
                  <a:pt x="-90339" y="1113928"/>
                  <a:pt x="271018" y="752572"/>
                </a:cubicBezTo>
                <a:lnTo>
                  <a:pt x="752573" y="271017"/>
                </a:lnTo>
                <a:cubicBezTo>
                  <a:pt x="933252" y="90339"/>
                  <a:pt x="1170059" y="0"/>
                  <a:pt x="1406866" y="0"/>
                </a:cubicBezTo>
                <a:close/>
              </a:path>
            </a:pathLst>
          </a:custGeom>
        </p:spPr>
        <p:txBody>
          <a:bodyPr wrap="square">
            <a:noAutofit/>
          </a:bodyPr>
          <a:lstStyle/>
          <a:p>
            <a:endParaRPr lang="en-US"/>
          </a:p>
        </p:txBody>
      </p:sp>
    </p:spTree>
    <p:extLst>
      <p:ext uri="{BB962C8B-B14F-4D97-AF65-F5344CB8AC3E}">
        <p14:creationId xmlns:p14="http://schemas.microsoft.com/office/powerpoint/2010/main" val="15969959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4F96FE2-9E77-4834-9C6B-212E1056298F}" type="datetimeFigureOut">
              <a:rPr lang="en-US" smtClean="0"/>
              <a:t>2/6/2023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428E537-E56B-49CA-B596-52598082FBE8}" type="slidenum">
              <a:rPr lang="en-US" smtClean="0"/>
              <a:t>‹#›</a:t>
            </a:fld>
            <a:endParaRPr lang="en-US"/>
          </a:p>
        </p:txBody>
      </p:sp>
    </p:spTree>
    <p:extLst>
      <p:ext uri="{BB962C8B-B14F-4D97-AF65-F5344CB8AC3E}">
        <p14:creationId xmlns:p14="http://schemas.microsoft.com/office/powerpoint/2010/main" val="400159449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4F96FE2-9E77-4834-9C6B-212E1056298F}" type="datetimeFigureOut">
              <a:rPr lang="en-US" smtClean="0"/>
              <a:t>2/6/2023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28E537-E56B-49CA-B596-52598082FBE8}" type="slidenum">
              <a:rPr lang="en-US" smtClean="0"/>
              <a:t>‹#›</a:t>
            </a:fld>
            <a:endParaRPr lang="en-US"/>
          </a:p>
        </p:txBody>
      </p:sp>
    </p:spTree>
    <p:extLst>
      <p:ext uri="{BB962C8B-B14F-4D97-AF65-F5344CB8AC3E}">
        <p14:creationId xmlns:p14="http://schemas.microsoft.com/office/powerpoint/2010/main" val="2844759335"/>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4" r:id="rId8"/>
    <p:sldLayoutId id="2147483680" r:id="rId9"/>
    <p:sldLayoutId id="2147483681" r:id="rId10"/>
    <p:sldLayoutId id="2147483682" r:id="rId11"/>
    <p:sldLayoutId id="214748368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hyperlink" Target="https://blog.hubspot.com/service/customer-retention-metrics#:~:text=Customer%20retention%20metrics%20are%20factors,operations%20in%20a%20given%20period."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0" y="0"/>
            <a:ext cx="12192000" cy="6858000"/>
          </a:xfrm>
          <a:custGeom>
            <a:avLst/>
            <a:gdLst>
              <a:gd name="connsiteX0" fmla="*/ 0 w 12192000"/>
              <a:gd name="connsiteY0" fmla="*/ 0 h 6858000"/>
              <a:gd name="connsiteX1" fmla="*/ 12192000 w 12192000"/>
              <a:gd name="connsiteY1" fmla="*/ 0 h 6858000"/>
              <a:gd name="connsiteX2" fmla="*/ 12192000 w 12192000"/>
              <a:gd name="connsiteY2" fmla="*/ 6858000 h 6858000"/>
              <a:gd name="connsiteX3" fmla="*/ 0 w 121920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2192000" h="6858000">
                <a:moveTo>
                  <a:pt x="0" y="0"/>
                </a:moveTo>
                <a:lnTo>
                  <a:pt x="12192000" y="0"/>
                </a:lnTo>
                <a:lnTo>
                  <a:pt x="12192000" y="6858000"/>
                </a:lnTo>
                <a:lnTo>
                  <a:pt x="0" y="6858000"/>
                </a:lnTo>
                <a:close/>
              </a:path>
            </a:pathLst>
          </a:custGeom>
        </p:spPr>
      </p:pic>
      <p:sp>
        <p:nvSpPr>
          <p:cNvPr id="19" name="Rectangle 18"/>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p:cNvSpPr txBox="1"/>
          <p:nvPr/>
        </p:nvSpPr>
        <p:spPr>
          <a:xfrm>
            <a:off x="1335082" y="3444079"/>
            <a:ext cx="9521837" cy="430887"/>
          </a:xfrm>
          <a:prstGeom prst="rect">
            <a:avLst/>
          </a:prstGeom>
          <a:noFill/>
        </p:spPr>
        <p:txBody>
          <a:bodyPr wrap="none" lIns="0" tIns="0" rIns="0" bIns="0" rtlCol="0">
            <a:spAutoFit/>
          </a:bodyPr>
          <a:lstStyle/>
          <a:p>
            <a:pPr algn="ctr">
              <a:tabLst>
                <a:tab pos="347663" algn="l"/>
              </a:tabLst>
            </a:pPr>
            <a:r>
              <a:rPr lang="en-US" sz="2800" b="1" dirty="0">
                <a:solidFill>
                  <a:schemeClr val="bg1"/>
                </a:solidFill>
                <a:latin typeface="+mj-lt"/>
              </a:rPr>
              <a:t>PwC Switzerland Virtual Experience Program on Forage</a:t>
            </a:r>
          </a:p>
        </p:txBody>
      </p:sp>
      <p:sp>
        <p:nvSpPr>
          <p:cNvPr id="21" name="TextBox 20"/>
          <p:cNvSpPr txBox="1"/>
          <p:nvPr/>
        </p:nvSpPr>
        <p:spPr>
          <a:xfrm>
            <a:off x="4624452" y="4150067"/>
            <a:ext cx="2943113" cy="615553"/>
          </a:xfrm>
          <a:prstGeom prst="rect">
            <a:avLst/>
          </a:prstGeom>
          <a:noFill/>
        </p:spPr>
        <p:txBody>
          <a:bodyPr wrap="none" lIns="0" tIns="0" rIns="0" bIns="0" rtlCol="0">
            <a:spAutoFit/>
          </a:bodyPr>
          <a:lstStyle/>
          <a:p>
            <a:pPr algn="ctr">
              <a:tabLst>
                <a:tab pos="347663" algn="l"/>
              </a:tabLst>
            </a:pPr>
            <a:r>
              <a:rPr lang="en-US" sz="2000" dirty="0">
                <a:solidFill>
                  <a:schemeClr val="bg1"/>
                </a:solidFill>
              </a:rPr>
              <a:t>By Marco Hui</a:t>
            </a:r>
          </a:p>
          <a:p>
            <a:pPr algn="ctr">
              <a:tabLst>
                <a:tab pos="347663" algn="l"/>
              </a:tabLst>
            </a:pPr>
            <a:r>
              <a:rPr lang="en-US" sz="2000" dirty="0">
                <a:solidFill>
                  <a:schemeClr val="bg1"/>
                </a:solidFill>
              </a:rPr>
              <a:t>Last Updated: 6</a:t>
            </a:r>
            <a:r>
              <a:rPr lang="en-US" sz="2000" baseline="30000" dirty="0">
                <a:solidFill>
                  <a:schemeClr val="bg1"/>
                </a:solidFill>
              </a:rPr>
              <a:t>th</a:t>
            </a:r>
            <a:r>
              <a:rPr lang="en-US" sz="2000" dirty="0">
                <a:solidFill>
                  <a:schemeClr val="bg1"/>
                </a:solidFill>
              </a:rPr>
              <a:t> Feb, 2023</a:t>
            </a:r>
          </a:p>
        </p:txBody>
      </p:sp>
      <p:sp>
        <p:nvSpPr>
          <p:cNvPr id="2" name="Oval 1"/>
          <p:cNvSpPr/>
          <p:nvPr/>
        </p:nvSpPr>
        <p:spPr>
          <a:xfrm>
            <a:off x="5657640" y="2479683"/>
            <a:ext cx="876722" cy="876720"/>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0" name="Oval 9"/>
          <p:cNvSpPr/>
          <p:nvPr/>
        </p:nvSpPr>
        <p:spPr>
          <a:xfrm>
            <a:off x="6043971"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Oval 10"/>
          <p:cNvSpPr/>
          <p:nvPr/>
        </p:nvSpPr>
        <p:spPr>
          <a:xfrm>
            <a:off x="5442756" y="2565407"/>
            <a:ext cx="705274" cy="705272"/>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7350828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804549" y="185701"/>
            <a:ext cx="4582902"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Dashboard Elements</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9</a:t>
            </a:r>
          </a:p>
        </p:txBody>
      </p:sp>
      <p:sp>
        <p:nvSpPr>
          <p:cNvPr id="3" name="Content Placeholder 2">
            <a:extLst>
              <a:ext uri="{FF2B5EF4-FFF2-40B4-BE49-F238E27FC236}">
                <a16:creationId xmlns:a16="http://schemas.microsoft.com/office/drawing/2014/main" id="{05897191-85FC-0AAB-B1F5-77B5C84D4C30}"/>
              </a:ext>
            </a:extLst>
          </p:cNvPr>
          <p:cNvSpPr>
            <a:spLocks noGrp="1"/>
          </p:cNvSpPr>
          <p:nvPr>
            <p:ph idx="1"/>
          </p:nvPr>
        </p:nvSpPr>
        <p:spPr>
          <a:xfrm>
            <a:off x="838200" y="1143000"/>
            <a:ext cx="10515600" cy="4099560"/>
          </a:xfrm>
        </p:spPr>
        <p:txBody>
          <a:bodyPr>
            <a:noAutofit/>
          </a:bodyPr>
          <a:lstStyle/>
          <a:p>
            <a:pPr marL="0" indent="0">
              <a:buNone/>
            </a:pPr>
            <a:r>
              <a:rPr lang="en-US" sz="1800" dirty="0"/>
              <a:t>Referring to the article </a:t>
            </a:r>
            <a:r>
              <a:rPr lang="en-US" sz="1800" dirty="0">
                <a:hlinkClick r:id="rId2"/>
              </a:rPr>
              <a:t>“10 Customer Retention Metrics &amp; How to Measure Them”</a:t>
            </a:r>
            <a:r>
              <a:rPr lang="en-US" sz="1800" dirty="0"/>
              <a:t>, I defined the following KPIs:</a:t>
            </a:r>
          </a:p>
          <a:p>
            <a:pPr marL="0" indent="0">
              <a:buNone/>
            </a:pPr>
            <a:endParaRPr lang="en-US" sz="1800" dirty="0"/>
          </a:p>
          <a:p>
            <a:pPr marL="342900" indent="-342900">
              <a:buFont typeface="+mj-lt"/>
              <a:buAutoNum type="arabicPeriod"/>
            </a:pPr>
            <a:r>
              <a:rPr lang="en-US" sz="1800" dirty="0"/>
              <a:t>Customer retention rate</a:t>
            </a:r>
          </a:p>
          <a:p>
            <a:pPr marL="342900" indent="-342900">
              <a:buFont typeface="+mj-lt"/>
              <a:buAutoNum type="arabicPeriod"/>
            </a:pPr>
            <a:r>
              <a:rPr lang="en-US" sz="1800" dirty="0"/>
              <a:t>Customer churn rate</a:t>
            </a:r>
          </a:p>
          <a:p>
            <a:pPr marL="342900" indent="-342900">
              <a:buFont typeface="+mj-lt"/>
              <a:buAutoNum type="arabicPeriod"/>
            </a:pPr>
            <a:r>
              <a:rPr lang="en-US" sz="1800" dirty="0"/>
              <a:t>Monthly recurring rate</a:t>
            </a:r>
          </a:p>
          <a:p>
            <a:pPr marL="342900" indent="-342900">
              <a:buFont typeface="+mj-lt"/>
              <a:buAutoNum type="arabicPeriod"/>
            </a:pPr>
            <a:r>
              <a:rPr lang="en-US" sz="1800" dirty="0"/>
              <a:t>Monthly revenue churn</a:t>
            </a:r>
          </a:p>
          <a:p>
            <a:pPr marL="342900" indent="-342900">
              <a:buFont typeface="+mj-lt"/>
              <a:buAutoNum type="arabicPeriod"/>
            </a:pPr>
            <a:r>
              <a:rPr lang="en-US" sz="1800" dirty="0"/>
              <a:t>MRR (monthly recurring revenue) growth rate</a:t>
            </a:r>
          </a:p>
          <a:p>
            <a:pPr marL="342900" indent="-342900">
              <a:buFont typeface="+mj-lt"/>
              <a:buAutoNum type="arabicPeriod"/>
            </a:pPr>
            <a:r>
              <a:rPr lang="en-US" sz="1800" dirty="0"/>
              <a:t>Monthly revenue churn rate</a:t>
            </a:r>
          </a:p>
          <a:p>
            <a:pPr marL="342900" indent="-342900">
              <a:buFont typeface="+mj-lt"/>
              <a:buAutoNum type="arabicPeriod"/>
            </a:pPr>
            <a:r>
              <a:rPr lang="en-US" sz="1800" dirty="0"/>
              <a:t>Average subscription length</a:t>
            </a:r>
          </a:p>
          <a:p>
            <a:pPr marL="342900" indent="-342900">
              <a:buFont typeface="+mj-lt"/>
              <a:buAutoNum type="arabicPeriod"/>
            </a:pPr>
            <a:r>
              <a:rPr lang="en-US" sz="1800" dirty="0"/>
              <a:t>Average customer lifetime value</a:t>
            </a:r>
          </a:p>
        </p:txBody>
      </p:sp>
    </p:spTree>
    <p:extLst>
      <p:ext uri="{BB962C8B-B14F-4D97-AF65-F5344CB8AC3E}">
        <p14:creationId xmlns:p14="http://schemas.microsoft.com/office/powerpoint/2010/main" val="37587331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804549" y="185701"/>
            <a:ext cx="4582902"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Dashboard Elements</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50240" y="6481179"/>
            <a:ext cx="341760" cy="307777"/>
          </a:xfrm>
          <a:prstGeom prst="rect">
            <a:avLst/>
          </a:prstGeom>
          <a:noFill/>
        </p:spPr>
        <p:txBody>
          <a:bodyPr wrap="none" rtlCol="0">
            <a:spAutoFit/>
          </a:bodyPr>
          <a:lstStyle/>
          <a:p>
            <a:r>
              <a:rPr lang="en-US" sz="1400" b="1" dirty="0">
                <a:solidFill>
                  <a:schemeClr val="bg1"/>
                </a:solidFill>
              </a:rPr>
              <a:t>10</a:t>
            </a:r>
          </a:p>
        </p:txBody>
      </p:sp>
      <p:pic>
        <p:nvPicPr>
          <p:cNvPr id="2" name="Content Placeholder 5">
            <a:extLst>
              <a:ext uri="{FF2B5EF4-FFF2-40B4-BE49-F238E27FC236}">
                <a16:creationId xmlns:a16="http://schemas.microsoft.com/office/drawing/2014/main" id="{4683136A-398A-AEB4-6EB4-9C55DE499DC8}"/>
              </a:ext>
            </a:extLst>
          </p:cNvPr>
          <p:cNvPicPr>
            <a:picLocks noGrp="1" noChangeAspect="1"/>
          </p:cNvPicPr>
          <p:nvPr>
            <p:ph idx="1"/>
          </p:nvPr>
        </p:nvPicPr>
        <p:blipFill rotWithShape="1">
          <a:blip r:embed="rId2">
            <a:extLst>
              <a:ext uri="{28A0092B-C50C-407E-A947-70E740481C1C}">
                <a14:useLocalDpi xmlns:a14="http://schemas.microsoft.com/office/drawing/2010/main"/>
              </a:ext>
            </a:extLst>
          </a:blip>
          <a:srcRect/>
          <a:stretch/>
        </p:blipFill>
        <p:spPr>
          <a:xfrm>
            <a:off x="1940816" y="1143000"/>
            <a:ext cx="8310368" cy="4572000"/>
          </a:xfrm>
          <a:prstGeom prst="rect">
            <a:avLst/>
          </a:prstGeom>
        </p:spPr>
      </p:pic>
    </p:spTree>
    <p:extLst>
      <p:ext uri="{BB962C8B-B14F-4D97-AF65-F5344CB8AC3E}">
        <p14:creationId xmlns:p14="http://schemas.microsoft.com/office/powerpoint/2010/main" val="29381548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365314" y="185701"/>
            <a:ext cx="5461371"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Customer Retention Board</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79094" y="6481179"/>
            <a:ext cx="312906" cy="307777"/>
          </a:xfrm>
          <a:prstGeom prst="rect">
            <a:avLst/>
          </a:prstGeom>
          <a:noFill/>
        </p:spPr>
        <p:txBody>
          <a:bodyPr wrap="none" rtlCol="0">
            <a:spAutoFit/>
          </a:bodyPr>
          <a:lstStyle/>
          <a:p>
            <a:r>
              <a:rPr lang="en-US" sz="1400" b="1" dirty="0">
                <a:solidFill>
                  <a:schemeClr val="bg1"/>
                </a:solidFill>
              </a:rPr>
              <a:t>11</a:t>
            </a:r>
          </a:p>
        </p:txBody>
      </p:sp>
      <p:pic>
        <p:nvPicPr>
          <p:cNvPr id="2" name="Content Placeholder 5">
            <a:extLst>
              <a:ext uri="{FF2B5EF4-FFF2-40B4-BE49-F238E27FC236}">
                <a16:creationId xmlns:a16="http://schemas.microsoft.com/office/drawing/2014/main" id="{4683136A-398A-AEB4-6EB4-9C55DE499DC8}"/>
              </a:ext>
            </a:extLst>
          </p:cNvPr>
          <p:cNvPicPr>
            <a:picLocks noGrp="1" noChangeAspect="1"/>
          </p:cNvPicPr>
          <p:nvPr>
            <p:ph idx="1"/>
          </p:nvPr>
        </p:nvPicPr>
        <p:blipFill rotWithShape="1">
          <a:blip r:embed="rId2">
            <a:extLst>
              <a:ext uri="{28A0092B-C50C-407E-A947-70E740481C1C}">
                <a14:useLocalDpi xmlns:a14="http://schemas.microsoft.com/office/drawing/2010/main"/>
              </a:ext>
            </a:extLst>
          </a:blip>
          <a:srcRect/>
          <a:stretch/>
        </p:blipFill>
        <p:spPr>
          <a:xfrm>
            <a:off x="1940816" y="1143000"/>
            <a:ext cx="8310368" cy="4572000"/>
          </a:xfrm>
          <a:prstGeom prst="rect">
            <a:avLst/>
          </a:prstGeom>
        </p:spPr>
      </p:pic>
    </p:spTree>
    <p:extLst>
      <p:ext uri="{BB962C8B-B14F-4D97-AF65-F5344CB8AC3E}">
        <p14:creationId xmlns:p14="http://schemas.microsoft.com/office/powerpoint/2010/main" val="1621014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365314" y="185701"/>
            <a:ext cx="5461371"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Customer Service Board</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50240" y="6481179"/>
            <a:ext cx="341760" cy="307777"/>
          </a:xfrm>
          <a:prstGeom prst="rect">
            <a:avLst/>
          </a:prstGeom>
          <a:noFill/>
        </p:spPr>
        <p:txBody>
          <a:bodyPr wrap="none" rtlCol="0">
            <a:spAutoFit/>
          </a:bodyPr>
          <a:lstStyle/>
          <a:p>
            <a:r>
              <a:rPr lang="en-US" sz="1400" b="1" dirty="0">
                <a:solidFill>
                  <a:schemeClr val="bg1"/>
                </a:solidFill>
              </a:rPr>
              <a:t>12</a:t>
            </a:r>
          </a:p>
        </p:txBody>
      </p:sp>
      <p:pic>
        <p:nvPicPr>
          <p:cNvPr id="5" name="Content Placeholder 4">
            <a:extLst>
              <a:ext uri="{FF2B5EF4-FFF2-40B4-BE49-F238E27FC236}">
                <a16:creationId xmlns:a16="http://schemas.microsoft.com/office/drawing/2014/main" id="{03BA7299-AB4F-49DC-1543-53B8F34C5281}"/>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961385" y="1143000"/>
            <a:ext cx="8269227" cy="4572000"/>
          </a:xfrm>
          <a:prstGeom prst="rect">
            <a:avLst/>
          </a:prstGeom>
        </p:spPr>
      </p:pic>
    </p:spTree>
    <p:extLst>
      <p:ext uri="{BB962C8B-B14F-4D97-AF65-F5344CB8AC3E}">
        <p14:creationId xmlns:p14="http://schemas.microsoft.com/office/powerpoint/2010/main" val="22865641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365313" y="185701"/>
            <a:ext cx="5461371"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Customer Account Board</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50240" y="6481179"/>
            <a:ext cx="341760" cy="307777"/>
          </a:xfrm>
          <a:prstGeom prst="rect">
            <a:avLst/>
          </a:prstGeom>
          <a:noFill/>
        </p:spPr>
        <p:txBody>
          <a:bodyPr wrap="none" rtlCol="0">
            <a:spAutoFit/>
          </a:bodyPr>
          <a:lstStyle/>
          <a:p>
            <a:r>
              <a:rPr lang="en-US" sz="1400" b="1" dirty="0">
                <a:solidFill>
                  <a:schemeClr val="bg1"/>
                </a:solidFill>
              </a:rPr>
              <a:t>13</a:t>
            </a:r>
          </a:p>
        </p:txBody>
      </p:sp>
      <p:pic>
        <p:nvPicPr>
          <p:cNvPr id="2" name="Content Placeholder 4">
            <a:extLst>
              <a:ext uri="{FF2B5EF4-FFF2-40B4-BE49-F238E27FC236}">
                <a16:creationId xmlns:a16="http://schemas.microsoft.com/office/drawing/2014/main" id="{6BEA75AF-37C3-753F-EA21-2AF592C6F942}"/>
              </a:ext>
            </a:extLst>
          </p:cNvPr>
          <p:cNvPicPr>
            <a:picLocks noGrp="1" noChangeAspect="1"/>
          </p:cNvPicPr>
          <p:nvPr>
            <p:ph idx="1"/>
          </p:nvPr>
        </p:nvPicPr>
        <p:blipFill rotWithShape="1">
          <a:blip r:embed="rId2">
            <a:extLst>
              <a:ext uri="{28A0092B-C50C-407E-A947-70E740481C1C}">
                <a14:useLocalDpi xmlns:a14="http://schemas.microsoft.com/office/drawing/2010/main"/>
              </a:ext>
            </a:extLst>
          </a:blip>
          <a:srcRect/>
          <a:stretch/>
        </p:blipFill>
        <p:spPr>
          <a:xfrm>
            <a:off x="2066509" y="1143000"/>
            <a:ext cx="8058980" cy="4572000"/>
          </a:xfrm>
        </p:spPr>
      </p:pic>
    </p:spTree>
    <p:extLst>
      <p:ext uri="{BB962C8B-B14F-4D97-AF65-F5344CB8AC3E}">
        <p14:creationId xmlns:p14="http://schemas.microsoft.com/office/powerpoint/2010/main" val="18570268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0" y="0"/>
            <a:ext cx="6096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reeform 1"/>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 name="TextBox 2"/>
          <p:cNvSpPr txBox="1"/>
          <p:nvPr/>
        </p:nvSpPr>
        <p:spPr>
          <a:xfrm>
            <a:off x="11857440" y="6481180"/>
            <a:ext cx="344966" cy="307777"/>
          </a:xfrm>
          <a:prstGeom prst="rect">
            <a:avLst/>
          </a:prstGeom>
          <a:noFill/>
        </p:spPr>
        <p:txBody>
          <a:bodyPr wrap="none" rtlCol="0">
            <a:spAutoFit/>
          </a:bodyPr>
          <a:lstStyle/>
          <a:p>
            <a:r>
              <a:rPr lang="en-US" sz="1400" b="1" dirty="0">
                <a:solidFill>
                  <a:schemeClr val="bg1"/>
                </a:solidFill>
              </a:rPr>
              <a:t>14</a:t>
            </a:r>
          </a:p>
        </p:txBody>
      </p:sp>
      <p:sp>
        <p:nvSpPr>
          <p:cNvPr id="102" name="TextBox 101"/>
          <p:cNvSpPr txBox="1"/>
          <p:nvPr/>
        </p:nvSpPr>
        <p:spPr>
          <a:xfrm>
            <a:off x="685687" y="2889551"/>
            <a:ext cx="2557586" cy="3200876"/>
          </a:xfrm>
          <a:prstGeom prst="rect">
            <a:avLst/>
          </a:prstGeom>
          <a:noFill/>
        </p:spPr>
        <p:txBody>
          <a:bodyPr wrap="square" lIns="0" tIns="0" rIns="0" bIns="0" rtlCol="0">
            <a:spAutoFit/>
          </a:bodyPr>
          <a:lstStyle/>
          <a:p>
            <a:pPr marL="342900" indent="-342900">
              <a:buFont typeface="+mj-lt"/>
              <a:buAutoNum type="arabicPeriod"/>
            </a:pPr>
            <a:r>
              <a:rPr lang="en-US" sz="1400" dirty="0">
                <a:solidFill>
                  <a:schemeClr val="bg1"/>
                </a:solidFill>
              </a:rPr>
              <a:t>The </a:t>
            </a:r>
            <a:r>
              <a:rPr lang="en-US" sz="1600" dirty="0">
                <a:solidFill>
                  <a:schemeClr val="bg1"/>
                </a:solidFill>
              </a:rPr>
              <a:t>average tenure rate is around 18 months while around 25% of current customers are in the range.</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Last month, there was around 1850 customer churn.</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600 (~30%) of them had a tenure of fewer than 3 months.</a:t>
            </a: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Data Insights</a:t>
            </a:r>
          </a:p>
        </p:txBody>
      </p:sp>
      <p:cxnSp>
        <p:nvCxnSpPr>
          <p:cNvPr id="105" name="Straight Connector 104"/>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4" name="Group 33"/>
          <p:cNvGrpSpPr/>
          <p:nvPr/>
        </p:nvGrpSpPr>
        <p:grpSpPr>
          <a:xfrm>
            <a:off x="8881068" y="3621085"/>
            <a:ext cx="414478" cy="197058"/>
            <a:chOff x="4254500" y="2100263"/>
            <a:chExt cx="1906588" cy="906463"/>
          </a:xfrm>
        </p:grpSpPr>
        <p:sp>
          <p:nvSpPr>
            <p:cNvPr id="35"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13" name="Picture 12">
            <a:extLst>
              <a:ext uri="{FF2B5EF4-FFF2-40B4-BE49-F238E27FC236}">
                <a16:creationId xmlns:a16="http://schemas.microsoft.com/office/drawing/2014/main" id="{0049FEF0-B9B1-EE3F-5CF3-CC8259656019}"/>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472029" y="1334037"/>
            <a:ext cx="8580657" cy="4828787"/>
          </a:xfrm>
          <a:prstGeom prst="rect">
            <a:avLst/>
          </a:prstGeom>
        </p:spPr>
      </p:pic>
    </p:spTree>
    <p:extLst>
      <p:ext uri="{BB962C8B-B14F-4D97-AF65-F5344CB8AC3E}">
        <p14:creationId xmlns:p14="http://schemas.microsoft.com/office/powerpoint/2010/main" val="24201428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0" y="0"/>
            <a:ext cx="6096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reeform 1"/>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 name="TextBox 2"/>
          <p:cNvSpPr txBox="1"/>
          <p:nvPr/>
        </p:nvSpPr>
        <p:spPr>
          <a:xfrm>
            <a:off x="11857440" y="6481180"/>
            <a:ext cx="341760" cy="307777"/>
          </a:xfrm>
          <a:prstGeom prst="rect">
            <a:avLst/>
          </a:prstGeom>
          <a:noFill/>
        </p:spPr>
        <p:txBody>
          <a:bodyPr wrap="none" rtlCol="0">
            <a:spAutoFit/>
          </a:bodyPr>
          <a:lstStyle/>
          <a:p>
            <a:r>
              <a:rPr lang="en-US" sz="1400" b="1" dirty="0">
                <a:solidFill>
                  <a:schemeClr val="bg1"/>
                </a:solidFill>
              </a:rPr>
              <a:t>15</a:t>
            </a:r>
          </a:p>
        </p:txBody>
      </p:sp>
      <p:sp>
        <p:nvSpPr>
          <p:cNvPr id="102" name="TextBox 101"/>
          <p:cNvSpPr txBox="1"/>
          <p:nvPr/>
        </p:nvSpPr>
        <p:spPr>
          <a:xfrm>
            <a:off x="685687" y="2889551"/>
            <a:ext cx="2557586" cy="2800767"/>
          </a:xfrm>
          <a:prstGeom prst="rect">
            <a:avLst/>
          </a:prstGeom>
          <a:noFill/>
        </p:spPr>
        <p:txBody>
          <a:bodyPr wrap="square" lIns="0" tIns="0" rIns="0" bIns="0" rtlCol="0">
            <a:spAutoFit/>
          </a:bodyPr>
          <a:lstStyle/>
          <a:p>
            <a:r>
              <a:rPr lang="en-US" sz="1400" dirty="0">
                <a:solidFill>
                  <a:schemeClr val="bg1"/>
                </a:solidFill>
              </a:rPr>
              <a:t>Observing services customers signed up for:</a:t>
            </a:r>
          </a:p>
          <a:p>
            <a:endParaRPr lang="en-US" sz="1400" dirty="0">
              <a:solidFill>
                <a:schemeClr val="bg1"/>
              </a:solidFill>
            </a:endParaRPr>
          </a:p>
          <a:p>
            <a:pPr marL="342900" indent="-342900">
              <a:buFont typeface="+mj-lt"/>
              <a:buAutoNum type="arabicPeriod"/>
            </a:pPr>
            <a:r>
              <a:rPr lang="en-US" sz="1400" dirty="0">
                <a:solidFill>
                  <a:schemeClr val="bg1"/>
                </a:solidFill>
              </a:rPr>
              <a:t>Around 1300 (~70%) of customer churn had signed up for fiber optic internet.</a:t>
            </a:r>
          </a:p>
          <a:p>
            <a:pPr marL="342900" indent="-342900">
              <a:buFont typeface="+mj-lt"/>
              <a:buAutoNum type="arabicPeriod"/>
            </a:pPr>
            <a:endParaRPr lang="en-US" sz="1400" dirty="0">
              <a:solidFill>
                <a:schemeClr val="bg1"/>
              </a:solidFill>
            </a:endParaRPr>
          </a:p>
          <a:p>
            <a:pPr marL="342900" indent="-342900">
              <a:buFont typeface="+mj-lt"/>
              <a:buAutoNum type="arabicPeriod"/>
            </a:pPr>
            <a:r>
              <a:rPr lang="en-US" sz="1400" dirty="0">
                <a:solidFill>
                  <a:schemeClr val="bg1"/>
                </a:solidFill>
              </a:rPr>
              <a:t>Most of the customer churn did not sign up for other internet services, except the streaming TV (~40%) and streaming Movies service (~40%).</a:t>
            </a: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Data Insights</a:t>
            </a:r>
          </a:p>
        </p:txBody>
      </p:sp>
      <p:cxnSp>
        <p:nvCxnSpPr>
          <p:cNvPr id="105" name="Straight Connector 104"/>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4" name="Group 33"/>
          <p:cNvGrpSpPr/>
          <p:nvPr/>
        </p:nvGrpSpPr>
        <p:grpSpPr>
          <a:xfrm>
            <a:off x="8881068" y="3621085"/>
            <a:ext cx="414478" cy="197058"/>
            <a:chOff x="4254500" y="2100263"/>
            <a:chExt cx="1906588" cy="906463"/>
          </a:xfrm>
        </p:grpSpPr>
        <p:sp>
          <p:nvSpPr>
            <p:cNvPr id="35"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5" name="Picture 4">
            <a:extLst>
              <a:ext uri="{FF2B5EF4-FFF2-40B4-BE49-F238E27FC236}">
                <a16:creationId xmlns:a16="http://schemas.microsoft.com/office/drawing/2014/main" id="{2BA5657B-D880-B4F5-EE0A-5FB9DEB390E8}"/>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459838" y="1314114"/>
            <a:ext cx="8592848" cy="4789947"/>
          </a:xfrm>
          <a:prstGeom prst="rect">
            <a:avLst/>
          </a:prstGeom>
        </p:spPr>
      </p:pic>
    </p:spTree>
    <p:extLst>
      <p:ext uri="{BB962C8B-B14F-4D97-AF65-F5344CB8AC3E}">
        <p14:creationId xmlns:p14="http://schemas.microsoft.com/office/powerpoint/2010/main" val="920477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0" y="0"/>
            <a:ext cx="6096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reeform 1"/>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 name="TextBox 2"/>
          <p:cNvSpPr txBox="1"/>
          <p:nvPr/>
        </p:nvSpPr>
        <p:spPr>
          <a:xfrm>
            <a:off x="11857440" y="6481180"/>
            <a:ext cx="341760" cy="307777"/>
          </a:xfrm>
          <a:prstGeom prst="rect">
            <a:avLst/>
          </a:prstGeom>
          <a:noFill/>
        </p:spPr>
        <p:txBody>
          <a:bodyPr wrap="none" rtlCol="0">
            <a:spAutoFit/>
          </a:bodyPr>
          <a:lstStyle/>
          <a:p>
            <a:r>
              <a:rPr lang="en-US" sz="1400" b="1" dirty="0">
                <a:solidFill>
                  <a:schemeClr val="bg1"/>
                </a:solidFill>
              </a:rPr>
              <a:t>16</a:t>
            </a:r>
          </a:p>
        </p:txBody>
      </p:sp>
      <p:sp>
        <p:nvSpPr>
          <p:cNvPr id="102" name="TextBox 101"/>
          <p:cNvSpPr txBox="1"/>
          <p:nvPr/>
        </p:nvSpPr>
        <p:spPr>
          <a:xfrm>
            <a:off x="685687" y="2889551"/>
            <a:ext cx="2557586" cy="2800767"/>
          </a:xfrm>
          <a:prstGeom prst="rect">
            <a:avLst/>
          </a:prstGeom>
          <a:noFill/>
        </p:spPr>
        <p:txBody>
          <a:bodyPr wrap="square" lIns="0" tIns="0" rIns="0" bIns="0" rtlCol="0">
            <a:spAutoFit/>
          </a:bodyPr>
          <a:lstStyle/>
          <a:p>
            <a:r>
              <a:rPr lang="en-US" sz="1400" dirty="0">
                <a:solidFill>
                  <a:schemeClr val="bg1"/>
                </a:solidFill>
              </a:rPr>
              <a:t>Observing customer account information:</a:t>
            </a:r>
          </a:p>
          <a:p>
            <a:endParaRPr lang="en-US" sz="1400" dirty="0">
              <a:solidFill>
                <a:schemeClr val="bg1"/>
              </a:solidFill>
            </a:endParaRPr>
          </a:p>
          <a:p>
            <a:pPr marL="342900" indent="-342900">
              <a:buFont typeface="+mj-lt"/>
              <a:buAutoNum type="arabicPeriod"/>
            </a:pPr>
            <a:r>
              <a:rPr lang="en-US" sz="1400" dirty="0">
                <a:solidFill>
                  <a:schemeClr val="bg1"/>
                </a:solidFill>
              </a:rPr>
              <a:t>Nearly all the customer churn (~90%) had a month-to-month contract.</a:t>
            </a:r>
          </a:p>
          <a:p>
            <a:pPr marL="342900" indent="-342900">
              <a:buFont typeface="+mj-lt"/>
              <a:buAutoNum type="arabicPeriod"/>
            </a:pPr>
            <a:endParaRPr lang="en-US" sz="1400" dirty="0">
              <a:solidFill>
                <a:schemeClr val="bg1"/>
              </a:solidFill>
            </a:endParaRPr>
          </a:p>
          <a:p>
            <a:pPr marL="342900" indent="-342900">
              <a:buFont typeface="+mj-lt"/>
              <a:buAutoNum type="arabicPeriod"/>
            </a:pPr>
            <a:r>
              <a:rPr lang="en-US" sz="1400" dirty="0">
                <a:solidFill>
                  <a:schemeClr val="bg1"/>
                </a:solidFill>
              </a:rPr>
              <a:t>Around 60% of customer churn paid with an electronic check.</a:t>
            </a:r>
          </a:p>
          <a:p>
            <a:pPr marL="342900" indent="-342900">
              <a:buFont typeface="+mj-lt"/>
              <a:buAutoNum type="arabicPeriod"/>
            </a:pPr>
            <a:endParaRPr lang="en-US" sz="1400" dirty="0">
              <a:solidFill>
                <a:schemeClr val="bg1"/>
              </a:solidFill>
            </a:endParaRPr>
          </a:p>
          <a:p>
            <a:pPr marL="342900" indent="-342900">
              <a:buFont typeface="+mj-lt"/>
              <a:buAutoNum type="arabicPeriod"/>
            </a:pPr>
            <a:r>
              <a:rPr lang="en-US" sz="1400" dirty="0">
                <a:solidFill>
                  <a:schemeClr val="bg1"/>
                </a:solidFill>
              </a:rPr>
              <a:t>Around 75% of customer churn used paperless billing.</a:t>
            </a: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Data Insights</a:t>
            </a:r>
          </a:p>
        </p:txBody>
      </p:sp>
      <p:cxnSp>
        <p:nvCxnSpPr>
          <p:cNvPr id="105" name="Straight Connector 104"/>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4" name="Group 33"/>
          <p:cNvGrpSpPr/>
          <p:nvPr/>
        </p:nvGrpSpPr>
        <p:grpSpPr>
          <a:xfrm>
            <a:off x="8881068" y="3621085"/>
            <a:ext cx="414478" cy="197058"/>
            <a:chOff x="4254500" y="2100263"/>
            <a:chExt cx="1906588" cy="906463"/>
          </a:xfrm>
        </p:grpSpPr>
        <p:sp>
          <p:nvSpPr>
            <p:cNvPr id="35"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 name="Picture 7">
            <a:extLst>
              <a:ext uri="{FF2B5EF4-FFF2-40B4-BE49-F238E27FC236}">
                <a16:creationId xmlns:a16="http://schemas.microsoft.com/office/drawing/2014/main" id="{3065AFDF-C188-07AE-69DC-C58FAD09DC25}"/>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3520798" y="1210418"/>
            <a:ext cx="8531888" cy="4821334"/>
          </a:xfrm>
          <a:prstGeom prst="rect">
            <a:avLst/>
          </a:prstGeom>
        </p:spPr>
      </p:pic>
    </p:spTree>
    <p:extLst>
      <p:ext uri="{BB962C8B-B14F-4D97-AF65-F5344CB8AC3E}">
        <p14:creationId xmlns:p14="http://schemas.microsoft.com/office/powerpoint/2010/main" val="835247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0" y="0"/>
            <a:ext cx="12192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reeform 1"/>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 name="TextBox 2"/>
          <p:cNvSpPr txBox="1"/>
          <p:nvPr/>
        </p:nvSpPr>
        <p:spPr>
          <a:xfrm>
            <a:off x="11857440" y="6481180"/>
            <a:ext cx="338554" cy="307777"/>
          </a:xfrm>
          <a:prstGeom prst="rect">
            <a:avLst/>
          </a:prstGeom>
          <a:noFill/>
        </p:spPr>
        <p:txBody>
          <a:bodyPr wrap="none" rtlCol="0">
            <a:spAutoFit/>
          </a:bodyPr>
          <a:lstStyle/>
          <a:p>
            <a:r>
              <a:rPr lang="en-US" sz="1400" b="1" dirty="0">
                <a:solidFill>
                  <a:schemeClr val="bg1"/>
                </a:solidFill>
              </a:rPr>
              <a:t>17</a:t>
            </a:r>
          </a:p>
        </p:txBody>
      </p:sp>
      <p:sp>
        <p:nvSpPr>
          <p:cNvPr id="102" name="TextBox 101"/>
          <p:cNvSpPr txBox="1"/>
          <p:nvPr/>
        </p:nvSpPr>
        <p:spPr>
          <a:xfrm>
            <a:off x="685686" y="2889551"/>
            <a:ext cx="10911313" cy="3200876"/>
          </a:xfrm>
          <a:prstGeom prst="rect">
            <a:avLst/>
          </a:prstGeom>
          <a:noFill/>
        </p:spPr>
        <p:txBody>
          <a:bodyPr wrap="square" lIns="0" tIns="0" rIns="0" bIns="0" rtlCol="0">
            <a:spAutoFit/>
          </a:bodyPr>
          <a:lstStyle/>
          <a:p>
            <a:r>
              <a:rPr lang="en-US" sz="1600" dirty="0">
                <a:solidFill>
                  <a:schemeClr val="bg1"/>
                </a:solidFill>
              </a:rPr>
              <a:t>Based on the above findings, I have the following suggestions for retention:</a:t>
            </a:r>
          </a:p>
          <a:p>
            <a:endParaRPr lang="en-US" sz="1600" dirty="0">
              <a:solidFill>
                <a:schemeClr val="bg1"/>
              </a:solidFill>
            </a:endParaRPr>
          </a:p>
          <a:p>
            <a:pPr marL="342900" indent="-342900">
              <a:buFont typeface="+mj-lt"/>
              <a:buAutoNum type="arabicPeriod"/>
            </a:pPr>
            <a:r>
              <a:rPr lang="en-US" sz="1600" dirty="0">
                <a:solidFill>
                  <a:schemeClr val="bg1"/>
                </a:solidFill>
              </a:rPr>
              <a:t>We can focus on the user experience of customers with a tenure of fewer than 3 months by having specialists conduct a phone survey.</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We can check whether there were lots of problems with fiber optics got reported last month, such as connection failure or poor speed.</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We can examine the content of streaming TV and movie lists in order to match the customers’ tastes.</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We can offer a 1 or 2-year contract with a greater discount to the customers.</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We can check whether there were lots of problems with paperless billing or electronic check got reported last month.</a:t>
            </a: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Conclusion</a:t>
            </a:r>
          </a:p>
        </p:txBody>
      </p:sp>
      <p:cxnSp>
        <p:nvCxnSpPr>
          <p:cNvPr id="105" name="Straight Connector 104"/>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492052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4875316" y="165381"/>
            <a:ext cx="2441374"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Task 3</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50240" y="6481179"/>
            <a:ext cx="341760" cy="307777"/>
          </a:xfrm>
          <a:prstGeom prst="rect">
            <a:avLst/>
          </a:prstGeom>
          <a:noFill/>
        </p:spPr>
        <p:txBody>
          <a:bodyPr wrap="none" rtlCol="0">
            <a:spAutoFit/>
          </a:bodyPr>
          <a:lstStyle/>
          <a:p>
            <a:r>
              <a:rPr lang="en-US" sz="1400" b="1" dirty="0">
                <a:solidFill>
                  <a:schemeClr val="bg1"/>
                </a:solidFill>
              </a:rPr>
              <a:t>18</a:t>
            </a:r>
          </a:p>
        </p:txBody>
      </p:sp>
      <p:sp>
        <p:nvSpPr>
          <p:cNvPr id="3" name="Content Placeholder 2">
            <a:extLst>
              <a:ext uri="{FF2B5EF4-FFF2-40B4-BE49-F238E27FC236}">
                <a16:creationId xmlns:a16="http://schemas.microsoft.com/office/drawing/2014/main" id="{05897191-85FC-0AAB-B1F5-77B5C84D4C30}"/>
              </a:ext>
            </a:extLst>
          </p:cNvPr>
          <p:cNvSpPr>
            <a:spLocks noGrp="1"/>
          </p:cNvSpPr>
          <p:nvPr>
            <p:ph idx="1"/>
          </p:nvPr>
        </p:nvSpPr>
        <p:spPr>
          <a:xfrm>
            <a:off x="838200" y="850265"/>
            <a:ext cx="10515600" cy="2945880"/>
          </a:xfrm>
        </p:spPr>
        <p:txBody>
          <a:bodyPr>
            <a:noAutofit/>
          </a:bodyPr>
          <a:lstStyle/>
          <a:p>
            <a:r>
              <a:rPr lang="en-US" sz="1800" dirty="0"/>
              <a:t>Human Resources at </a:t>
            </a:r>
            <a:r>
              <a:rPr lang="en-US" sz="1800" dirty="0" err="1"/>
              <a:t>PhoneNow</a:t>
            </a:r>
            <a:r>
              <a:rPr lang="en-US" sz="1800" dirty="0"/>
              <a:t> is highly into diversity and inclusion. They’ve been working hard to improve gender balance at the executive management level, but they’re not seeing any progress. They’re reaching out to us for help.</a:t>
            </a:r>
          </a:p>
          <a:p>
            <a:endParaRPr lang="en-US" sz="1800" dirty="0"/>
          </a:p>
          <a:p>
            <a:r>
              <a:rPr lang="en-US" sz="1800" dirty="0"/>
              <a:t>Key stakeholders: HR Manager at </a:t>
            </a:r>
            <a:r>
              <a:rPr lang="en-US" sz="1800" dirty="0" err="1"/>
              <a:t>PhoneNow</a:t>
            </a:r>
            <a:r>
              <a:rPr lang="en-US" sz="1800" dirty="0"/>
              <a:t>, Giulia (my manager)</a:t>
            </a:r>
          </a:p>
          <a:p>
            <a:endParaRPr lang="en-US" sz="1800" dirty="0"/>
          </a:p>
          <a:p>
            <a:r>
              <a:rPr lang="en-US" sz="1800" dirty="0"/>
              <a:t>Business Tasks:</a:t>
            </a:r>
          </a:p>
          <a:p>
            <a:pPr lvl="1"/>
            <a:r>
              <a:rPr lang="en-US" sz="1400" dirty="0"/>
              <a:t>Define relevant KPIs in hiring, promotion, performance, and turnover, and create a visualization.</a:t>
            </a:r>
          </a:p>
          <a:p>
            <a:pPr lvl="1"/>
            <a:r>
              <a:rPr lang="en-US" sz="1400" dirty="0"/>
              <a:t>Think of the root causes of their slow progress might be.</a:t>
            </a:r>
          </a:p>
        </p:txBody>
      </p:sp>
    </p:spTree>
    <p:extLst>
      <p:ext uri="{BB962C8B-B14F-4D97-AF65-F5344CB8AC3E}">
        <p14:creationId xmlns:p14="http://schemas.microsoft.com/office/powerpoint/2010/main" val="19422921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4086349" y="182880"/>
            <a:ext cx="4019302"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Acknowledgment</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3" name="Content Placeholder 2">
            <a:extLst>
              <a:ext uri="{FF2B5EF4-FFF2-40B4-BE49-F238E27FC236}">
                <a16:creationId xmlns:a16="http://schemas.microsoft.com/office/drawing/2014/main" id="{05897191-85FC-0AAB-B1F5-77B5C84D4C30}"/>
              </a:ext>
            </a:extLst>
          </p:cNvPr>
          <p:cNvSpPr>
            <a:spLocks noGrp="1"/>
          </p:cNvSpPr>
          <p:nvPr>
            <p:ph idx="1"/>
          </p:nvPr>
        </p:nvSpPr>
        <p:spPr>
          <a:xfrm>
            <a:off x="838200" y="850265"/>
            <a:ext cx="10515600" cy="5630915"/>
          </a:xfrm>
        </p:spPr>
        <p:txBody>
          <a:bodyPr>
            <a:normAutofit/>
          </a:bodyPr>
          <a:lstStyle/>
          <a:p>
            <a:pPr marL="0" indent="0">
              <a:buNone/>
            </a:pPr>
            <a:r>
              <a:rPr lang="en-US" sz="1800" dirty="0"/>
              <a:t>	Big thanks to PwC and Forage, it was a wonderful experience working on the PwC Power BI in Data Analytics Virtual Case Experience provided by Forage. I can get a taste of what interns at PwC may work on in relation to data visualization and analysis. It was amazing at working on cases and having experience with real-life problems. I helped with quick business decisions by sharing insights from the data, excited to participate more in the future.</a:t>
            </a:r>
          </a:p>
        </p:txBody>
      </p:sp>
    </p:spTree>
    <p:extLst>
      <p:ext uri="{BB962C8B-B14F-4D97-AF65-F5344CB8AC3E}">
        <p14:creationId xmlns:p14="http://schemas.microsoft.com/office/powerpoint/2010/main" val="30413160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804549" y="185701"/>
            <a:ext cx="4582902"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Dashboard Elements</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50240" y="6481179"/>
            <a:ext cx="341760" cy="307777"/>
          </a:xfrm>
          <a:prstGeom prst="rect">
            <a:avLst/>
          </a:prstGeom>
          <a:noFill/>
        </p:spPr>
        <p:txBody>
          <a:bodyPr wrap="none" rtlCol="0">
            <a:spAutoFit/>
          </a:bodyPr>
          <a:lstStyle/>
          <a:p>
            <a:r>
              <a:rPr lang="en-US" sz="1400" b="1" dirty="0">
                <a:solidFill>
                  <a:schemeClr val="bg1"/>
                </a:solidFill>
              </a:rPr>
              <a:t>19</a:t>
            </a:r>
          </a:p>
        </p:txBody>
      </p:sp>
      <p:sp>
        <p:nvSpPr>
          <p:cNvPr id="3" name="Content Placeholder 2">
            <a:extLst>
              <a:ext uri="{FF2B5EF4-FFF2-40B4-BE49-F238E27FC236}">
                <a16:creationId xmlns:a16="http://schemas.microsoft.com/office/drawing/2014/main" id="{05897191-85FC-0AAB-B1F5-77B5C84D4C30}"/>
              </a:ext>
            </a:extLst>
          </p:cNvPr>
          <p:cNvSpPr>
            <a:spLocks noGrp="1"/>
          </p:cNvSpPr>
          <p:nvPr>
            <p:ph idx="1"/>
          </p:nvPr>
        </p:nvSpPr>
        <p:spPr>
          <a:xfrm>
            <a:off x="838200" y="1143001"/>
            <a:ext cx="10515600" cy="1955800"/>
          </a:xfrm>
        </p:spPr>
        <p:txBody>
          <a:bodyPr>
            <a:noAutofit/>
          </a:bodyPr>
          <a:lstStyle/>
          <a:p>
            <a:r>
              <a:rPr lang="en-US" sz="1800" dirty="0"/>
              <a:t>Based on the datasets the HR manager provided, I created the dashboard with 4 pages:  </a:t>
            </a:r>
          </a:p>
          <a:p>
            <a:endParaRPr lang="en-US" sz="1800" dirty="0"/>
          </a:p>
          <a:p>
            <a:pPr marL="342900" indent="-342900">
              <a:buFont typeface="+mj-lt"/>
              <a:buAutoNum type="arabicPeriod"/>
            </a:pPr>
            <a:r>
              <a:rPr lang="en-US" sz="1800" dirty="0"/>
              <a:t>HR Metrics: Included KPIs</a:t>
            </a:r>
          </a:p>
          <a:p>
            <a:pPr marL="342900" indent="-342900">
              <a:buFont typeface="+mj-lt"/>
              <a:buAutoNum type="arabicPeriod"/>
            </a:pPr>
            <a:r>
              <a:rPr lang="en-US" sz="1800" dirty="0"/>
              <a:t>Organization</a:t>
            </a:r>
          </a:p>
          <a:p>
            <a:pPr marL="342900" indent="-342900">
              <a:buFont typeface="+mj-lt"/>
              <a:buAutoNum type="arabicPeriod"/>
            </a:pPr>
            <a:r>
              <a:rPr lang="en-US" sz="1800" dirty="0"/>
              <a:t>Employees Services Years</a:t>
            </a:r>
          </a:p>
          <a:p>
            <a:pPr marL="342900" indent="-342900">
              <a:buFont typeface="+mj-lt"/>
              <a:buAutoNum type="arabicPeriod"/>
            </a:pPr>
            <a:r>
              <a:rPr lang="en-US" sz="1800" dirty="0"/>
              <a:t>Employee Performance</a:t>
            </a:r>
          </a:p>
        </p:txBody>
      </p:sp>
    </p:spTree>
    <p:extLst>
      <p:ext uri="{BB962C8B-B14F-4D97-AF65-F5344CB8AC3E}">
        <p14:creationId xmlns:p14="http://schemas.microsoft.com/office/powerpoint/2010/main" val="49287384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804549" y="185701"/>
            <a:ext cx="4582902"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Dashboard Elements</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21386" y="6481179"/>
            <a:ext cx="370614" cy="307777"/>
          </a:xfrm>
          <a:prstGeom prst="rect">
            <a:avLst/>
          </a:prstGeom>
          <a:noFill/>
        </p:spPr>
        <p:txBody>
          <a:bodyPr wrap="none" rtlCol="0">
            <a:spAutoFit/>
          </a:bodyPr>
          <a:lstStyle/>
          <a:p>
            <a:r>
              <a:rPr lang="en-US" sz="1400" b="1" dirty="0">
                <a:solidFill>
                  <a:schemeClr val="bg1"/>
                </a:solidFill>
              </a:rPr>
              <a:t>20</a:t>
            </a:r>
          </a:p>
        </p:txBody>
      </p:sp>
      <p:sp>
        <p:nvSpPr>
          <p:cNvPr id="3" name="Content Placeholder 2">
            <a:extLst>
              <a:ext uri="{FF2B5EF4-FFF2-40B4-BE49-F238E27FC236}">
                <a16:creationId xmlns:a16="http://schemas.microsoft.com/office/drawing/2014/main" id="{05897191-85FC-0AAB-B1F5-77B5C84D4C30}"/>
              </a:ext>
            </a:extLst>
          </p:cNvPr>
          <p:cNvSpPr>
            <a:spLocks noGrp="1"/>
          </p:cNvSpPr>
          <p:nvPr>
            <p:ph idx="1"/>
          </p:nvPr>
        </p:nvSpPr>
        <p:spPr>
          <a:xfrm>
            <a:off x="838200" y="1142999"/>
            <a:ext cx="10515600" cy="4528127"/>
          </a:xfrm>
        </p:spPr>
        <p:txBody>
          <a:bodyPr>
            <a:noAutofit/>
          </a:bodyPr>
          <a:lstStyle/>
          <a:p>
            <a:pPr marL="0" indent="0">
              <a:buNone/>
            </a:pPr>
            <a:r>
              <a:rPr lang="en-US" sz="1800" dirty="0"/>
              <a:t>I defined the following KPIs:</a:t>
            </a:r>
          </a:p>
          <a:p>
            <a:pPr marL="0" indent="0">
              <a:buNone/>
            </a:pPr>
            <a:endParaRPr lang="en-US" sz="1800" dirty="0"/>
          </a:p>
          <a:p>
            <a:pPr marL="342900" indent="-342900">
              <a:buFont typeface="+mj-lt"/>
              <a:buAutoNum type="arabicPeriod"/>
            </a:pPr>
            <a:r>
              <a:rPr lang="en-US" sz="1800" dirty="0"/>
              <a:t># of men</a:t>
            </a:r>
          </a:p>
          <a:p>
            <a:pPr marL="342900" indent="-342900">
              <a:buFont typeface="+mj-lt"/>
              <a:buAutoNum type="arabicPeriod"/>
            </a:pPr>
            <a:r>
              <a:rPr lang="en-US" sz="1800" dirty="0"/>
              <a:t># of women</a:t>
            </a:r>
          </a:p>
          <a:p>
            <a:pPr marL="342900" indent="-342900">
              <a:buFont typeface="+mj-lt"/>
              <a:buAutoNum type="arabicPeriod"/>
            </a:pPr>
            <a:r>
              <a:rPr lang="en-US" sz="1800" dirty="0"/>
              <a:t># of leavers</a:t>
            </a:r>
          </a:p>
          <a:p>
            <a:pPr marL="342900" indent="-342900">
              <a:buFont typeface="+mj-lt"/>
              <a:buAutoNum type="arabicPeriod"/>
            </a:pPr>
            <a:r>
              <a:rPr lang="en-US" sz="1800" dirty="0"/>
              <a:t>% employees promoted (FY21)</a:t>
            </a:r>
          </a:p>
          <a:p>
            <a:pPr marL="342900" indent="-342900">
              <a:buFont typeface="+mj-lt"/>
              <a:buAutoNum type="arabicPeriod"/>
            </a:pPr>
            <a:r>
              <a:rPr lang="en-US" sz="1800" dirty="0"/>
              <a:t>% of women promoted</a:t>
            </a:r>
          </a:p>
          <a:p>
            <a:pPr marL="342900" indent="-342900">
              <a:buFont typeface="+mj-lt"/>
              <a:buAutoNum type="arabicPeriod"/>
            </a:pPr>
            <a:r>
              <a:rPr lang="en-US" sz="1800" dirty="0"/>
              <a:t>% of hires men</a:t>
            </a:r>
          </a:p>
          <a:p>
            <a:pPr marL="342900" indent="-342900">
              <a:buFont typeface="+mj-lt"/>
              <a:buAutoNum type="arabicPeriod"/>
            </a:pPr>
            <a:r>
              <a:rPr lang="en-US" sz="1800" dirty="0"/>
              <a:t>% of hires women</a:t>
            </a:r>
          </a:p>
          <a:p>
            <a:pPr marL="342900" indent="-342900">
              <a:buFont typeface="+mj-lt"/>
              <a:buAutoNum type="arabicPeriod"/>
            </a:pPr>
            <a:r>
              <a:rPr lang="en-US" sz="1800" dirty="0"/>
              <a:t>% turnover </a:t>
            </a:r>
          </a:p>
          <a:p>
            <a:pPr marL="342900" indent="-342900">
              <a:buFont typeface="+mj-lt"/>
              <a:buAutoNum type="arabicPeriod"/>
            </a:pPr>
            <a:r>
              <a:rPr lang="en-US" sz="1800" dirty="0"/>
              <a:t>Average performance rating: men</a:t>
            </a:r>
          </a:p>
          <a:p>
            <a:pPr marL="342900" indent="-342900">
              <a:buFont typeface="+mj-lt"/>
              <a:buAutoNum type="arabicPeriod"/>
            </a:pPr>
            <a:r>
              <a:rPr lang="en-US" sz="1800" dirty="0"/>
              <a:t>Average Performance rating: women</a:t>
            </a:r>
          </a:p>
        </p:txBody>
      </p:sp>
    </p:spTree>
    <p:extLst>
      <p:ext uri="{BB962C8B-B14F-4D97-AF65-F5344CB8AC3E}">
        <p14:creationId xmlns:p14="http://schemas.microsoft.com/office/powerpoint/2010/main" val="27751424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4913922" y="182880"/>
            <a:ext cx="2364154"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HR Metrics</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50240" y="6481179"/>
            <a:ext cx="341760" cy="307777"/>
          </a:xfrm>
          <a:prstGeom prst="rect">
            <a:avLst/>
          </a:prstGeom>
          <a:noFill/>
        </p:spPr>
        <p:txBody>
          <a:bodyPr wrap="none" rtlCol="0">
            <a:spAutoFit/>
          </a:bodyPr>
          <a:lstStyle/>
          <a:p>
            <a:r>
              <a:rPr lang="en-US" sz="1400" b="1" dirty="0">
                <a:solidFill>
                  <a:schemeClr val="bg1"/>
                </a:solidFill>
              </a:rPr>
              <a:t>21</a:t>
            </a:r>
          </a:p>
        </p:txBody>
      </p:sp>
      <p:pic>
        <p:nvPicPr>
          <p:cNvPr id="4" name="Picture 3">
            <a:extLst>
              <a:ext uri="{FF2B5EF4-FFF2-40B4-BE49-F238E27FC236}">
                <a16:creationId xmlns:a16="http://schemas.microsoft.com/office/drawing/2014/main" id="{B26B6F5B-DD90-241D-63FC-33DF6EC6014D}"/>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634146" y="914400"/>
            <a:ext cx="8923706" cy="5029200"/>
          </a:xfrm>
          <a:prstGeom prst="rect">
            <a:avLst/>
          </a:prstGeom>
        </p:spPr>
      </p:pic>
    </p:spTree>
    <p:extLst>
      <p:ext uri="{BB962C8B-B14F-4D97-AF65-F5344CB8AC3E}">
        <p14:creationId xmlns:p14="http://schemas.microsoft.com/office/powerpoint/2010/main" val="6653527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4704377" y="182880"/>
            <a:ext cx="2783243"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Organization</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50240" y="6481179"/>
            <a:ext cx="370614" cy="307777"/>
          </a:xfrm>
          <a:prstGeom prst="rect">
            <a:avLst/>
          </a:prstGeom>
          <a:noFill/>
        </p:spPr>
        <p:txBody>
          <a:bodyPr wrap="none" rtlCol="0">
            <a:spAutoFit/>
          </a:bodyPr>
          <a:lstStyle/>
          <a:p>
            <a:r>
              <a:rPr lang="en-US" sz="1400" b="1" dirty="0">
                <a:solidFill>
                  <a:schemeClr val="bg1"/>
                </a:solidFill>
              </a:rPr>
              <a:t>22</a:t>
            </a:r>
          </a:p>
        </p:txBody>
      </p:sp>
      <p:pic>
        <p:nvPicPr>
          <p:cNvPr id="4" name="Picture 3">
            <a:extLst>
              <a:ext uri="{FF2B5EF4-FFF2-40B4-BE49-F238E27FC236}">
                <a16:creationId xmlns:a16="http://schemas.microsoft.com/office/drawing/2014/main" id="{B737D15E-F5DE-FC2A-F762-DCB248EA1915}"/>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584331" y="914400"/>
            <a:ext cx="9023333" cy="5029200"/>
          </a:xfrm>
          <a:prstGeom prst="rect">
            <a:avLst/>
          </a:prstGeom>
        </p:spPr>
      </p:pic>
    </p:spTree>
    <p:extLst>
      <p:ext uri="{BB962C8B-B14F-4D97-AF65-F5344CB8AC3E}">
        <p14:creationId xmlns:p14="http://schemas.microsoft.com/office/powerpoint/2010/main" val="28223714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355324" y="182880"/>
            <a:ext cx="5481345"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Employees Services Years</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50240" y="6481179"/>
            <a:ext cx="370614" cy="307777"/>
          </a:xfrm>
          <a:prstGeom prst="rect">
            <a:avLst/>
          </a:prstGeom>
          <a:noFill/>
        </p:spPr>
        <p:txBody>
          <a:bodyPr wrap="none" rtlCol="0">
            <a:spAutoFit/>
          </a:bodyPr>
          <a:lstStyle/>
          <a:p>
            <a:r>
              <a:rPr lang="en-US" sz="1400" b="1" dirty="0">
                <a:solidFill>
                  <a:schemeClr val="bg1"/>
                </a:solidFill>
              </a:rPr>
              <a:t>23</a:t>
            </a:r>
          </a:p>
        </p:txBody>
      </p:sp>
      <p:pic>
        <p:nvPicPr>
          <p:cNvPr id="3" name="Picture 2">
            <a:extLst>
              <a:ext uri="{FF2B5EF4-FFF2-40B4-BE49-F238E27FC236}">
                <a16:creationId xmlns:a16="http://schemas.microsoft.com/office/drawing/2014/main" id="{FB1B2E5A-8E6F-202D-4658-05F38B58FDAF}"/>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810327" y="1032163"/>
            <a:ext cx="8571346" cy="4793673"/>
          </a:xfrm>
          <a:prstGeom prst="rect">
            <a:avLst/>
          </a:prstGeom>
        </p:spPr>
      </p:pic>
    </p:spTree>
    <p:extLst>
      <p:ext uri="{BB962C8B-B14F-4D97-AF65-F5344CB8AC3E}">
        <p14:creationId xmlns:p14="http://schemas.microsoft.com/office/powerpoint/2010/main" val="32469950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355327" y="182880"/>
            <a:ext cx="5481345"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Employees Performance</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850240" y="6481179"/>
            <a:ext cx="373820" cy="307777"/>
          </a:xfrm>
          <a:prstGeom prst="rect">
            <a:avLst/>
          </a:prstGeom>
          <a:noFill/>
        </p:spPr>
        <p:txBody>
          <a:bodyPr wrap="none" rtlCol="0">
            <a:spAutoFit/>
          </a:bodyPr>
          <a:lstStyle/>
          <a:p>
            <a:r>
              <a:rPr lang="en-US" sz="1400" b="1" dirty="0">
                <a:solidFill>
                  <a:schemeClr val="bg1"/>
                </a:solidFill>
              </a:rPr>
              <a:t>24</a:t>
            </a:r>
          </a:p>
        </p:txBody>
      </p:sp>
      <p:pic>
        <p:nvPicPr>
          <p:cNvPr id="4" name="Picture 3">
            <a:extLst>
              <a:ext uri="{FF2B5EF4-FFF2-40B4-BE49-F238E27FC236}">
                <a16:creationId xmlns:a16="http://schemas.microsoft.com/office/drawing/2014/main" id="{E92D2B99-416A-FED5-5736-DA977E3FA013}"/>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587229" y="914400"/>
            <a:ext cx="9017540" cy="5029200"/>
          </a:xfrm>
          <a:prstGeom prst="rect">
            <a:avLst/>
          </a:prstGeom>
        </p:spPr>
      </p:pic>
    </p:spTree>
    <p:extLst>
      <p:ext uri="{BB962C8B-B14F-4D97-AF65-F5344CB8AC3E}">
        <p14:creationId xmlns:p14="http://schemas.microsoft.com/office/powerpoint/2010/main" val="27082544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0" y="0"/>
            <a:ext cx="6096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reeform 1"/>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 name="TextBox 2"/>
          <p:cNvSpPr txBox="1"/>
          <p:nvPr/>
        </p:nvSpPr>
        <p:spPr>
          <a:xfrm>
            <a:off x="11857440" y="6481180"/>
            <a:ext cx="344966" cy="307777"/>
          </a:xfrm>
          <a:prstGeom prst="rect">
            <a:avLst/>
          </a:prstGeom>
          <a:noFill/>
        </p:spPr>
        <p:txBody>
          <a:bodyPr wrap="none" rtlCol="0">
            <a:spAutoFit/>
          </a:bodyPr>
          <a:lstStyle/>
          <a:p>
            <a:r>
              <a:rPr lang="en-US" sz="1400" b="1" dirty="0">
                <a:solidFill>
                  <a:schemeClr val="bg1"/>
                </a:solidFill>
              </a:rPr>
              <a:t>14</a:t>
            </a:r>
          </a:p>
        </p:txBody>
      </p:sp>
      <p:sp>
        <p:nvSpPr>
          <p:cNvPr id="102" name="TextBox 101"/>
          <p:cNvSpPr txBox="1"/>
          <p:nvPr/>
        </p:nvSpPr>
        <p:spPr>
          <a:xfrm>
            <a:off x="685687" y="2889551"/>
            <a:ext cx="2557586" cy="1292662"/>
          </a:xfrm>
          <a:prstGeom prst="rect">
            <a:avLst/>
          </a:prstGeom>
          <a:noFill/>
        </p:spPr>
        <p:txBody>
          <a:bodyPr wrap="square" lIns="0" tIns="0" rIns="0" bIns="0" rtlCol="0">
            <a:spAutoFit/>
          </a:bodyPr>
          <a:lstStyle/>
          <a:p>
            <a:pPr marL="342900" indent="-342900">
              <a:buFont typeface="+mj-lt"/>
              <a:buAutoNum type="arabicPeriod"/>
            </a:pPr>
            <a:r>
              <a:rPr lang="en-US" sz="1400" dirty="0">
                <a:solidFill>
                  <a:schemeClr val="bg1"/>
                </a:solidFill>
              </a:rPr>
              <a:t>In FY20, there were 14 male executives and only 2 female executives.</a:t>
            </a:r>
          </a:p>
          <a:p>
            <a:pPr marL="342900" indent="-342900">
              <a:buFont typeface="+mj-lt"/>
              <a:buAutoNum type="arabicPeriod"/>
            </a:pPr>
            <a:endParaRPr lang="en-US" sz="1400" dirty="0">
              <a:solidFill>
                <a:schemeClr val="bg1"/>
              </a:solidFill>
            </a:endParaRPr>
          </a:p>
          <a:p>
            <a:pPr marL="342900" indent="-342900">
              <a:buFont typeface="+mj-lt"/>
              <a:buAutoNum type="arabicPeriod"/>
            </a:pPr>
            <a:r>
              <a:rPr lang="en-US" sz="1400" dirty="0">
                <a:solidFill>
                  <a:schemeClr val="bg1"/>
                </a:solidFill>
              </a:rPr>
              <a:t>4 male executives were hired while only 1 left.</a:t>
            </a:r>
            <a:endParaRPr lang="en-US" sz="1600" dirty="0">
              <a:solidFill>
                <a:schemeClr val="bg1"/>
              </a:solidFill>
            </a:endParaRP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Data Insights</a:t>
            </a:r>
          </a:p>
        </p:txBody>
      </p:sp>
      <p:cxnSp>
        <p:nvCxnSpPr>
          <p:cNvPr id="105" name="Straight Connector 104"/>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4" name="Group 33"/>
          <p:cNvGrpSpPr/>
          <p:nvPr/>
        </p:nvGrpSpPr>
        <p:grpSpPr>
          <a:xfrm>
            <a:off x="8881068" y="3621085"/>
            <a:ext cx="414478" cy="197058"/>
            <a:chOff x="4254500" y="2100263"/>
            <a:chExt cx="1906588" cy="906463"/>
          </a:xfrm>
        </p:grpSpPr>
        <p:sp>
          <p:nvSpPr>
            <p:cNvPr id="35"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7" name="Picture 6">
            <a:extLst>
              <a:ext uri="{FF2B5EF4-FFF2-40B4-BE49-F238E27FC236}">
                <a16:creationId xmlns:a16="http://schemas.microsoft.com/office/drawing/2014/main" id="{581757AE-D869-6C77-271B-3665B32DDCA6}"/>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4697037" y="1613726"/>
            <a:ext cx="7332886" cy="4114800"/>
          </a:xfrm>
          <a:prstGeom prst="rect">
            <a:avLst/>
          </a:prstGeom>
        </p:spPr>
      </p:pic>
    </p:spTree>
    <p:extLst>
      <p:ext uri="{BB962C8B-B14F-4D97-AF65-F5344CB8AC3E}">
        <p14:creationId xmlns:p14="http://schemas.microsoft.com/office/powerpoint/2010/main" val="16707837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0" y="0"/>
            <a:ext cx="6096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reeform 1"/>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 name="TextBox 2"/>
          <p:cNvSpPr txBox="1"/>
          <p:nvPr/>
        </p:nvSpPr>
        <p:spPr>
          <a:xfrm>
            <a:off x="11857440" y="6481180"/>
            <a:ext cx="344966" cy="307777"/>
          </a:xfrm>
          <a:prstGeom prst="rect">
            <a:avLst/>
          </a:prstGeom>
          <a:noFill/>
        </p:spPr>
        <p:txBody>
          <a:bodyPr wrap="none" rtlCol="0">
            <a:spAutoFit/>
          </a:bodyPr>
          <a:lstStyle/>
          <a:p>
            <a:r>
              <a:rPr lang="en-US" sz="1400" b="1" dirty="0">
                <a:solidFill>
                  <a:schemeClr val="bg1"/>
                </a:solidFill>
              </a:rPr>
              <a:t>14</a:t>
            </a:r>
          </a:p>
        </p:txBody>
      </p:sp>
      <p:sp>
        <p:nvSpPr>
          <p:cNvPr id="102" name="TextBox 101"/>
          <p:cNvSpPr txBox="1"/>
          <p:nvPr/>
        </p:nvSpPr>
        <p:spPr>
          <a:xfrm>
            <a:off x="685687" y="2889551"/>
            <a:ext cx="2557586" cy="861774"/>
          </a:xfrm>
          <a:prstGeom prst="rect">
            <a:avLst/>
          </a:prstGeom>
          <a:noFill/>
        </p:spPr>
        <p:txBody>
          <a:bodyPr wrap="square" lIns="0" tIns="0" rIns="0" bIns="0" rtlCol="0">
            <a:spAutoFit/>
          </a:bodyPr>
          <a:lstStyle/>
          <a:p>
            <a:pPr marL="342900" indent="-342900">
              <a:buFont typeface="+mj-lt"/>
              <a:buAutoNum type="arabicPeriod" startAt="3"/>
            </a:pPr>
            <a:r>
              <a:rPr lang="en-US" sz="1400" dirty="0">
                <a:solidFill>
                  <a:schemeClr val="bg1"/>
                </a:solidFill>
              </a:rPr>
              <a:t>From the graphs, gender is not balanced at the director and senior manager levels as well.</a:t>
            </a: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Data Insights</a:t>
            </a:r>
          </a:p>
        </p:txBody>
      </p:sp>
      <p:cxnSp>
        <p:nvCxnSpPr>
          <p:cNvPr id="105" name="Straight Connector 104"/>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4" name="Group 33"/>
          <p:cNvGrpSpPr/>
          <p:nvPr/>
        </p:nvGrpSpPr>
        <p:grpSpPr>
          <a:xfrm>
            <a:off x="9658358" y="2999497"/>
            <a:ext cx="414478" cy="197058"/>
            <a:chOff x="4254500" y="2100263"/>
            <a:chExt cx="1906588" cy="906463"/>
          </a:xfrm>
        </p:grpSpPr>
        <p:sp>
          <p:nvSpPr>
            <p:cNvPr id="35"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8" name="Picture 7">
            <a:extLst>
              <a:ext uri="{FF2B5EF4-FFF2-40B4-BE49-F238E27FC236}">
                <a16:creationId xmlns:a16="http://schemas.microsoft.com/office/drawing/2014/main" id="{C8D9DA86-0719-6A4E-2A1C-B467B71DAA30}"/>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5423318" y="172740"/>
            <a:ext cx="5347856" cy="3269672"/>
          </a:xfrm>
          <a:prstGeom prst="rect">
            <a:avLst/>
          </a:prstGeom>
        </p:spPr>
      </p:pic>
      <p:sp>
        <p:nvSpPr>
          <p:cNvPr id="10" name="Freeform 54">
            <a:extLst>
              <a:ext uri="{FF2B5EF4-FFF2-40B4-BE49-F238E27FC236}">
                <a16:creationId xmlns:a16="http://schemas.microsoft.com/office/drawing/2014/main" id="{58C056F5-8B9E-5397-63DF-20B351BCA69E}"/>
              </a:ext>
            </a:extLst>
          </p:cNvPr>
          <p:cNvSpPr/>
          <p:nvPr/>
        </p:nvSpPr>
        <p:spPr>
          <a:xfrm>
            <a:off x="10771174" y="1563707"/>
            <a:ext cx="1281512" cy="487738"/>
          </a:xfrm>
          <a:custGeom>
            <a:avLst/>
            <a:gdLst>
              <a:gd name="connsiteX0" fmla="*/ 0 w 1281512"/>
              <a:gd name="connsiteY0" fmla="*/ 0 h 487738"/>
              <a:gd name="connsiteX1" fmla="*/ 1024517 w 1281512"/>
              <a:gd name="connsiteY1" fmla="*/ 0 h 487738"/>
              <a:gd name="connsiteX2" fmla="*/ 1024517 w 1281512"/>
              <a:gd name="connsiteY2" fmla="*/ 1323 h 487738"/>
              <a:gd name="connsiteX3" fmla="*/ 1037643 w 1281512"/>
              <a:gd name="connsiteY3" fmla="*/ 0 h 487738"/>
              <a:gd name="connsiteX4" fmla="*/ 1281512 w 1281512"/>
              <a:gd name="connsiteY4" fmla="*/ 243869 h 487738"/>
              <a:gd name="connsiteX5" fmla="*/ 1037643 w 1281512"/>
              <a:gd name="connsiteY5" fmla="*/ 487738 h 487738"/>
              <a:gd name="connsiteX6" fmla="*/ 1024517 w 1281512"/>
              <a:gd name="connsiteY6" fmla="*/ 486415 h 487738"/>
              <a:gd name="connsiteX7" fmla="*/ 1024517 w 1281512"/>
              <a:gd name="connsiteY7" fmla="*/ 487737 h 487738"/>
              <a:gd name="connsiteX8" fmla="*/ 0 w 1281512"/>
              <a:gd name="connsiteY8" fmla="*/ 487737 h 48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512" h="487738">
                <a:moveTo>
                  <a:pt x="0" y="0"/>
                </a:moveTo>
                <a:lnTo>
                  <a:pt x="1024517" y="0"/>
                </a:lnTo>
                <a:lnTo>
                  <a:pt x="1024517" y="1323"/>
                </a:lnTo>
                <a:lnTo>
                  <a:pt x="1037643" y="0"/>
                </a:lnTo>
                <a:cubicBezTo>
                  <a:pt x="1172328" y="0"/>
                  <a:pt x="1281512" y="109184"/>
                  <a:pt x="1281512" y="243869"/>
                </a:cubicBezTo>
                <a:cubicBezTo>
                  <a:pt x="1281512" y="378554"/>
                  <a:pt x="1172328" y="487738"/>
                  <a:pt x="1037643" y="487738"/>
                </a:cubicBezTo>
                <a:lnTo>
                  <a:pt x="1024517" y="486415"/>
                </a:lnTo>
                <a:lnTo>
                  <a:pt x="1024517" y="487737"/>
                </a:lnTo>
                <a:lnTo>
                  <a:pt x="0" y="487737"/>
                </a:lnTo>
                <a:close/>
              </a:path>
            </a:pathLst>
          </a:custGeom>
          <a:solidFill>
            <a:srgbClr val="30353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dirty="0"/>
              <a:t>Directors</a:t>
            </a:r>
          </a:p>
        </p:txBody>
      </p:sp>
      <p:sp>
        <p:nvSpPr>
          <p:cNvPr id="16" name="Freeform 53">
            <a:extLst>
              <a:ext uri="{FF2B5EF4-FFF2-40B4-BE49-F238E27FC236}">
                <a16:creationId xmlns:a16="http://schemas.microsoft.com/office/drawing/2014/main" id="{2C5D9147-1D02-3FDF-DF47-8281636BBA88}"/>
              </a:ext>
            </a:extLst>
          </p:cNvPr>
          <p:cNvSpPr/>
          <p:nvPr/>
        </p:nvSpPr>
        <p:spPr>
          <a:xfrm>
            <a:off x="10771174" y="4941744"/>
            <a:ext cx="1281512" cy="487738"/>
          </a:xfrm>
          <a:custGeom>
            <a:avLst/>
            <a:gdLst>
              <a:gd name="connsiteX0" fmla="*/ 0 w 1281512"/>
              <a:gd name="connsiteY0" fmla="*/ 0 h 487738"/>
              <a:gd name="connsiteX1" fmla="*/ 1024517 w 1281512"/>
              <a:gd name="connsiteY1" fmla="*/ 0 h 487738"/>
              <a:gd name="connsiteX2" fmla="*/ 1024517 w 1281512"/>
              <a:gd name="connsiteY2" fmla="*/ 1323 h 487738"/>
              <a:gd name="connsiteX3" fmla="*/ 1037643 w 1281512"/>
              <a:gd name="connsiteY3" fmla="*/ 0 h 487738"/>
              <a:gd name="connsiteX4" fmla="*/ 1281512 w 1281512"/>
              <a:gd name="connsiteY4" fmla="*/ 243869 h 487738"/>
              <a:gd name="connsiteX5" fmla="*/ 1037643 w 1281512"/>
              <a:gd name="connsiteY5" fmla="*/ 487738 h 487738"/>
              <a:gd name="connsiteX6" fmla="*/ 1024517 w 1281512"/>
              <a:gd name="connsiteY6" fmla="*/ 486415 h 487738"/>
              <a:gd name="connsiteX7" fmla="*/ 1024517 w 1281512"/>
              <a:gd name="connsiteY7" fmla="*/ 487737 h 487738"/>
              <a:gd name="connsiteX8" fmla="*/ 0 w 1281512"/>
              <a:gd name="connsiteY8" fmla="*/ 487737 h 48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512" h="487738">
                <a:moveTo>
                  <a:pt x="0" y="0"/>
                </a:moveTo>
                <a:lnTo>
                  <a:pt x="1024517" y="0"/>
                </a:lnTo>
                <a:lnTo>
                  <a:pt x="1024517" y="1323"/>
                </a:lnTo>
                <a:lnTo>
                  <a:pt x="1037643" y="0"/>
                </a:lnTo>
                <a:cubicBezTo>
                  <a:pt x="1172328" y="0"/>
                  <a:pt x="1281512" y="109184"/>
                  <a:pt x="1281512" y="243869"/>
                </a:cubicBezTo>
                <a:cubicBezTo>
                  <a:pt x="1281512" y="378554"/>
                  <a:pt x="1172328" y="487738"/>
                  <a:pt x="1037643" y="487738"/>
                </a:cubicBezTo>
                <a:lnTo>
                  <a:pt x="1024517" y="486415"/>
                </a:lnTo>
                <a:lnTo>
                  <a:pt x="1024517" y="487737"/>
                </a:lnTo>
                <a:lnTo>
                  <a:pt x="0" y="487737"/>
                </a:lnTo>
                <a:close/>
              </a:path>
            </a:pathLst>
          </a:custGeom>
          <a:solidFill>
            <a:srgbClr val="9BA2AC"/>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dirty="0"/>
              <a:t>Senior Managers</a:t>
            </a:r>
          </a:p>
        </p:txBody>
      </p:sp>
      <p:pic>
        <p:nvPicPr>
          <p:cNvPr id="22" name="Picture 21">
            <a:extLst>
              <a:ext uri="{FF2B5EF4-FFF2-40B4-BE49-F238E27FC236}">
                <a16:creationId xmlns:a16="http://schemas.microsoft.com/office/drawing/2014/main" id="{56730278-46C5-6E37-0410-825C7F6EEF08}"/>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5423318" y="3550777"/>
            <a:ext cx="5347856" cy="3269673"/>
          </a:xfrm>
          <a:prstGeom prst="rect">
            <a:avLst/>
          </a:prstGeom>
        </p:spPr>
      </p:pic>
    </p:spTree>
    <p:extLst>
      <p:ext uri="{BB962C8B-B14F-4D97-AF65-F5344CB8AC3E}">
        <p14:creationId xmlns:p14="http://schemas.microsoft.com/office/powerpoint/2010/main" val="16067159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0" y="0"/>
            <a:ext cx="6096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reeform 1"/>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 name="TextBox 2"/>
          <p:cNvSpPr txBox="1"/>
          <p:nvPr/>
        </p:nvSpPr>
        <p:spPr>
          <a:xfrm>
            <a:off x="11857440" y="6481180"/>
            <a:ext cx="344966" cy="307777"/>
          </a:xfrm>
          <a:prstGeom prst="rect">
            <a:avLst/>
          </a:prstGeom>
          <a:noFill/>
        </p:spPr>
        <p:txBody>
          <a:bodyPr wrap="none" rtlCol="0">
            <a:spAutoFit/>
          </a:bodyPr>
          <a:lstStyle/>
          <a:p>
            <a:r>
              <a:rPr lang="en-US" sz="1400" b="1" dirty="0">
                <a:solidFill>
                  <a:schemeClr val="bg1"/>
                </a:solidFill>
              </a:rPr>
              <a:t>14</a:t>
            </a:r>
          </a:p>
        </p:txBody>
      </p:sp>
      <p:sp>
        <p:nvSpPr>
          <p:cNvPr id="102" name="TextBox 101"/>
          <p:cNvSpPr txBox="1"/>
          <p:nvPr/>
        </p:nvSpPr>
        <p:spPr>
          <a:xfrm>
            <a:off x="685687" y="2889551"/>
            <a:ext cx="2557586" cy="861774"/>
          </a:xfrm>
          <a:prstGeom prst="rect">
            <a:avLst/>
          </a:prstGeom>
          <a:noFill/>
        </p:spPr>
        <p:txBody>
          <a:bodyPr wrap="square" lIns="0" tIns="0" rIns="0" bIns="0" rtlCol="0">
            <a:spAutoFit/>
          </a:bodyPr>
          <a:lstStyle/>
          <a:p>
            <a:pPr marL="342900" indent="-342900">
              <a:buFont typeface="+mj-lt"/>
              <a:buAutoNum type="arabicPeriod" startAt="4"/>
            </a:pPr>
            <a:r>
              <a:rPr lang="en-US" sz="1400" dirty="0">
                <a:solidFill>
                  <a:schemeClr val="bg1"/>
                </a:solidFill>
              </a:rPr>
              <a:t>Observing the performance rating in FY20 and FY19, both men and women had similar performance.</a:t>
            </a: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Data Insights</a:t>
            </a:r>
          </a:p>
        </p:txBody>
      </p:sp>
      <p:cxnSp>
        <p:nvCxnSpPr>
          <p:cNvPr id="105" name="Straight Connector 104"/>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grpSp>
        <p:nvGrpSpPr>
          <p:cNvPr id="34" name="Group 33"/>
          <p:cNvGrpSpPr/>
          <p:nvPr/>
        </p:nvGrpSpPr>
        <p:grpSpPr>
          <a:xfrm>
            <a:off x="8881068" y="3621085"/>
            <a:ext cx="414478" cy="197058"/>
            <a:chOff x="4254500" y="2100263"/>
            <a:chExt cx="1906588" cy="906463"/>
          </a:xfrm>
        </p:grpSpPr>
        <p:sp>
          <p:nvSpPr>
            <p:cNvPr id="35" name="Freeform 5"/>
            <p:cNvSpPr>
              <a:spLocks noEditPoints="1"/>
            </p:cNvSpPr>
            <p:nvPr/>
          </p:nvSpPr>
          <p:spPr bwMode="auto">
            <a:xfrm>
              <a:off x="4254500" y="2100263"/>
              <a:ext cx="1906588" cy="906463"/>
            </a:xfrm>
            <a:custGeom>
              <a:avLst/>
              <a:gdLst>
                <a:gd name="T0" fmla="*/ 1831 w 2048"/>
                <a:gd name="T1" fmla="*/ 0 h 970"/>
                <a:gd name="T2" fmla="*/ 1613 w 2048"/>
                <a:gd name="T3" fmla="*/ 217 h 970"/>
                <a:gd name="T4" fmla="*/ 1648 w 2048"/>
                <a:gd name="T5" fmla="*/ 336 h 970"/>
                <a:gd name="T6" fmla="*/ 1413 w 2048"/>
                <a:gd name="T7" fmla="*/ 571 h 970"/>
                <a:gd name="T8" fmla="*/ 1295 w 2048"/>
                <a:gd name="T9" fmla="*/ 535 h 970"/>
                <a:gd name="T10" fmla="*/ 1173 w 2048"/>
                <a:gd name="T11" fmla="*/ 573 h 970"/>
                <a:gd name="T12" fmla="*/ 935 w 2048"/>
                <a:gd name="T13" fmla="*/ 336 h 970"/>
                <a:gd name="T14" fmla="*/ 971 w 2048"/>
                <a:gd name="T15" fmla="*/ 217 h 970"/>
                <a:gd name="T16" fmla="*/ 753 w 2048"/>
                <a:gd name="T17" fmla="*/ 0 h 970"/>
                <a:gd name="T18" fmla="*/ 536 w 2048"/>
                <a:gd name="T19" fmla="*/ 217 h 970"/>
                <a:gd name="T20" fmla="*/ 571 w 2048"/>
                <a:gd name="T21" fmla="*/ 336 h 970"/>
                <a:gd name="T22" fmla="*/ 336 w 2048"/>
                <a:gd name="T23" fmla="*/ 571 h 970"/>
                <a:gd name="T24" fmla="*/ 217 w 2048"/>
                <a:gd name="T25" fmla="*/ 535 h 970"/>
                <a:gd name="T26" fmla="*/ 0 w 2048"/>
                <a:gd name="T27" fmla="*/ 753 h 970"/>
                <a:gd name="T28" fmla="*/ 217 w 2048"/>
                <a:gd name="T29" fmla="*/ 970 h 970"/>
                <a:gd name="T30" fmla="*/ 435 w 2048"/>
                <a:gd name="T31" fmla="*/ 753 h 970"/>
                <a:gd name="T32" fmla="*/ 400 w 2048"/>
                <a:gd name="T33" fmla="*/ 634 h 970"/>
                <a:gd name="T34" fmla="*/ 635 w 2048"/>
                <a:gd name="T35" fmla="*/ 399 h 970"/>
                <a:gd name="T36" fmla="*/ 753 w 2048"/>
                <a:gd name="T37" fmla="*/ 435 h 970"/>
                <a:gd name="T38" fmla="*/ 872 w 2048"/>
                <a:gd name="T39" fmla="*/ 399 h 970"/>
                <a:gd name="T40" fmla="*/ 1110 w 2048"/>
                <a:gd name="T41" fmla="*/ 638 h 970"/>
                <a:gd name="T42" fmla="*/ 1077 w 2048"/>
                <a:gd name="T43" fmla="*/ 753 h 970"/>
                <a:gd name="T44" fmla="*/ 1295 w 2048"/>
                <a:gd name="T45" fmla="*/ 970 h 970"/>
                <a:gd name="T46" fmla="*/ 1512 w 2048"/>
                <a:gd name="T47" fmla="*/ 753 h 970"/>
                <a:gd name="T48" fmla="*/ 1477 w 2048"/>
                <a:gd name="T49" fmla="*/ 634 h 970"/>
                <a:gd name="T50" fmla="*/ 1712 w 2048"/>
                <a:gd name="T51" fmla="*/ 399 h 970"/>
                <a:gd name="T52" fmla="*/ 1831 w 2048"/>
                <a:gd name="T53" fmla="*/ 435 h 970"/>
                <a:gd name="T54" fmla="*/ 2048 w 2048"/>
                <a:gd name="T55" fmla="*/ 217 h 970"/>
                <a:gd name="T56" fmla="*/ 1831 w 2048"/>
                <a:gd name="T57" fmla="*/ 0 h 970"/>
                <a:gd name="T58" fmla="*/ 217 w 2048"/>
                <a:gd name="T59" fmla="*/ 880 h 970"/>
                <a:gd name="T60" fmla="*/ 90 w 2048"/>
                <a:gd name="T61" fmla="*/ 753 h 970"/>
                <a:gd name="T62" fmla="*/ 217 w 2048"/>
                <a:gd name="T63" fmla="*/ 625 h 970"/>
                <a:gd name="T64" fmla="*/ 345 w 2048"/>
                <a:gd name="T65" fmla="*/ 753 h 970"/>
                <a:gd name="T66" fmla="*/ 217 w 2048"/>
                <a:gd name="T67" fmla="*/ 880 h 970"/>
                <a:gd name="T68" fmla="*/ 753 w 2048"/>
                <a:gd name="T69" fmla="*/ 345 h 970"/>
                <a:gd name="T70" fmla="*/ 626 w 2048"/>
                <a:gd name="T71" fmla="*/ 217 h 970"/>
                <a:gd name="T72" fmla="*/ 753 w 2048"/>
                <a:gd name="T73" fmla="*/ 90 h 970"/>
                <a:gd name="T74" fmla="*/ 881 w 2048"/>
                <a:gd name="T75" fmla="*/ 217 h 970"/>
                <a:gd name="T76" fmla="*/ 753 w 2048"/>
                <a:gd name="T77" fmla="*/ 345 h 970"/>
                <a:gd name="T78" fmla="*/ 1295 w 2048"/>
                <a:gd name="T79" fmla="*/ 880 h 970"/>
                <a:gd name="T80" fmla="*/ 1167 w 2048"/>
                <a:gd name="T81" fmla="*/ 753 h 970"/>
                <a:gd name="T82" fmla="*/ 1295 w 2048"/>
                <a:gd name="T83" fmla="*/ 625 h 970"/>
                <a:gd name="T84" fmla="*/ 1422 w 2048"/>
                <a:gd name="T85" fmla="*/ 753 h 970"/>
                <a:gd name="T86" fmla="*/ 1295 w 2048"/>
                <a:gd name="T87" fmla="*/ 880 h 970"/>
                <a:gd name="T88" fmla="*/ 1831 w 2048"/>
                <a:gd name="T89" fmla="*/ 345 h 970"/>
                <a:gd name="T90" fmla="*/ 1703 w 2048"/>
                <a:gd name="T91" fmla="*/ 217 h 970"/>
                <a:gd name="T92" fmla="*/ 1831 w 2048"/>
                <a:gd name="T93" fmla="*/ 90 h 970"/>
                <a:gd name="T94" fmla="*/ 1958 w 2048"/>
                <a:gd name="T95" fmla="*/ 217 h 970"/>
                <a:gd name="T96" fmla="*/ 1831 w 2048"/>
                <a:gd name="T97" fmla="*/ 345 h 9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048" h="970">
                  <a:moveTo>
                    <a:pt x="1831" y="0"/>
                  </a:moveTo>
                  <a:cubicBezTo>
                    <a:pt x="1711" y="0"/>
                    <a:pt x="1613" y="97"/>
                    <a:pt x="1613" y="217"/>
                  </a:cubicBezTo>
                  <a:cubicBezTo>
                    <a:pt x="1613" y="261"/>
                    <a:pt x="1626" y="302"/>
                    <a:pt x="1648" y="336"/>
                  </a:cubicBezTo>
                  <a:cubicBezTo>
                    <a:pt x="1413" y="571"/>
                    <a:pt x="1413" y="571"/>
                    <a:pt x="1413" y="571"/>
                  </a:cubicBezTo>
                  <a:cubicBezTo>
                    <a:pt x="1379" y="548"/>
                    <a:pt x="1339" y="535"/>
                    <a:pt x="1295" y="535"/>
                  </a:cubicBezTo>
                  <a:cubicBezTo>
                    <a:pt x="1250" y="535"/>
                    <a:pt x="1207" y="549"/>
                    <a:pt x="1173" y="573"/>
                  </a:cubicBezTo>
                  <a:cubicBezTo>
                    <a:pt x="935" y="336"/>
                    <a:pt x="935" y="336"/>
                    <a:pt x="935" y="336"/>
                  </a:cubicBezTo>
                  <a:cubicBezTo>
                    <a:pt x="958" y="302"/>
                    <a:pt x="971" y="261"/>
                    <a:pt x="971" y="217"/>
                  </a:cubicBezTo>
                  <a:cubicBezTo>
                    <a:pt x="971" y="97"/>
                    <a:pt x="873" y="0"/>
                    <a:pt x="753" y="0"/>
                  </a:cubicBezTo>
                  <a:cubicBezTo>
                    <a:pt x="633" y="0"/>
                    <a:pt x="536" y="97"/>
                    <a:pt x="536" y="217"/>
                  </a:cubicBezTo>
                  <a:cubicBezTo>
                    <a:pt x="536" y="261"/>
                    <a:pt x="549" y="302"/>
                    <a:pt x="571" y="336"/>
                  </a:cubicBezTo>
                  <a:cubicBezTo>
                    <a:pt x="336" y="571"/>
                    <a:pt x="336" y="571"/>
                    <a:pt x="336" y="571"/>
                  </a:cubicBezTo>
                  <a:cubicBezTo>
                    <a:pt x="302" y="548"/>
                    <a:pt x="261" y="535"/>
                    <a:pt x="217" y="535"/>
                  </a:cubicBezTo>
                  <a:cubicBezTo>
                    <a:pt x="98" y="535"/>
                    <a:pt x="0" y="633"/>
                    <a:pt x="0" y="753"/>
                  </a:cubicBezTo>
                  <a:cubicBezTo>
                    <a:pt x="0" y="873"/>
                    <a:pt x="98" y="970"/>
                    <a:pt x="217" y="970"/>
                  </a:cubicBezTo>
                  <a:cubicBezTo>
                    <a:pt x="337" y="970"/>
                    <a:pt x="435" y="873"/>
                    <a:pt x="435" y="753"/>
                  </a:cubicBezTo>
                  <a:cubicBezTo>
                    <a:pt x="435" y="709"/>
                    <a:pt x="422" y="668"/>
                    <a:pt x="400" y="634"/>
                  </a:cubicBezTo>
                  <a:cubicBezTo>
                    <a:pt x="635" y="399"/>
                    <a:pt x="635" y="399"/>
                    <a:pt x="635" y="399"/>
                  </a:cubicBezTo>
                  <a:cubicBezTo>
                    <a:pt x="669" y="422"/>
                    <a:pt x="709" y="435"/>
                    <a:pt x="753" y="435"/>
                  </a:cubicBezTo>
                  <a:cubicBezTo>
                    <a:pt x="797" y="435"/>
                    <a:pt x="838" y="422"/>
                    <a:pt x="872" y="399"/>
                  </a:cubicBezTo>
                  <a:cubicBezTo>
                    <a:pt x="1110" y="638"/>
                    <a:pt x="1110" y="638"/>
                    <a:pt x="1110" y="638"/>
                  </a:cubicBezTo>
                  <a:cubicBezTo>
                    <a:pt x="1090" y="671"/>
                    <a:pt x="1077" y="711"/>
                    <a:pt x="1077" y="753"/>
                  </a:cubicBezTo>
                  <a:cubicBezTo>
                    <a:pt x="1077" y="873"/>
                    <a:pt x="1175" y="970"/>
                    <a:pt x="1295" y="970"/>
                  </a:cubicBezTo>
                  <a:cubicBezTo>
                    <a:pt x="1415" y="970"/>
                    <a:pt x="1512" y="873"/>
                    <a:pt x="1512" y="753"/>
                  </a:cubicBezTo>
                  <a:cubicBezTo>
                    <a:pt x="1512" y="709"/>
                    <a:pt x="1499" y="668"/>
                    <a:pt x="1477" y="634"/>
                  </a:cubicBezTo>
                  <a:cubicBezTo>
                    <a:pt x="1712" y="399"/>
                    <a:pt x="1712" y="399"/>
                    <a:pt x="1712" y="399"/>
                  </a:cubicBezTo>
                  <a:cubicBezTo>
                    <a:pt x="1746" y="422"/>
                    <a:pt x="1787" y="435"/>
                    <a:pt x="1831" y="435"/>
                  </a:cubicBezTo>
                  <a:cubicBezTo>
                    <a:pt x="1950" y="435"/>
                    <a:pt x="2048" y="337"/>
                    <a:pt x="2048" y="217"/>
                  </a:cubicBezTo>
                  <a:cubicBezTo>
                    <a:pt x="2048" y="97"/>
                    <a:pt x="1950" y="0"/>
                    <a:pt x="1831" y="0"/>
                  </a:cubicBezTo>
                  <a:close/>
                  <a:moveTo>
                    <a:pt x="217" y="880"/>
                  </a:moveTo>
                  <a:cubicBezTo>
                    <a:pt x="147" y="880"/>
                    <a:pt x="90" y="823"/>
                    <a:pt x="90" y="753"/>
                  </a:cubicBezTo>
                  <a:cubicBezTo>
                    <a:pt x="90" y="682"/>
                    <a:pt x="147" y="625"/>
                    <a:pt x="217" y="625"/>
                  </a:cubicBezTo>
                  <a:cubicBezTo>
                    <a:pt x="288" y="625"/>
                    <a:pt x="345" y="682"/>
                    <a:pt x="345" y="753"/>
                  </a:cubicBezTo>
                  <a:cubicBezTo>
                    <a:pt x="345" y="823"/>
                    <a:pt x="288" y="880"/>
                    <a:pt x="217" y="880"/>
                  </a:cubicBezTo>
                  <a:close/>
                  <a:moveTo>
                    <a:pt x="753" y="345"/>
                  </a:moveTo>
                  <a:cubicBezTo>
                    <a:pt x="683" y="345"/>
                    <a:pt x="626" y="288"/>
                    <a:pt x="626" y="217"/>
                  </a:cubicBezTo>
                  <a:cubicBezTo>
                    <a:pt x="626" y="147"/>
                    <a:pt x="683" y="90"/>
                    <a:pt x="753" y="90"/>
                  </a:cubicBezTo>
                  <a:cubicBezTo>
                    <a:pt x="823" y="90"/>
                    <a:pt x="881" y="147"/>
                    <a:pt x="881" y="217"/>
                  </a:cubicBezTo>
                  <a:cubicBezTo>
                    <a:pt x="881" y="288"/>
                    <a:pt x="823" y="345"/>
                    <a:pt x="753" y="345"/>
                  </a:cubicBezTo>
                  <a:close/>
                  <a:moveTo>
                    <a:pt x="1295" y="880"/>
                  </a:moveTo>
                  <a:cubicBezTo>
                    <a:pt x="1225" y="880"/>
                    <a:pt x="1167" y="823"/>
                    <a:pt x="1167" y="753"/>
                  </a:cubicBezTo>
                  <a:cubicBezTo>
                    <a:pt x="1167" y="682"/>
                    <a:pt x="1225" y="625"/>
                    <a:pt x="1295" y="625"/>
                  </a:cubicBezTo>
                  <a:cubicBezTo>
                    <a:pt x="1365" y="625"/>
                    <a:pt x="1422" y="682"/>
                    <a:pt x="1422" y="753"/>
                  </a:cubicBezTo>
                  <a:cubicBezTo>
                    <a:pt x="1422" y="823"/>
                    <a:pt x="1365" y="880"/>
                    <a:pt x="1295" y="880"/>
                  </a:cubicBezTo>
                  <a:close/>
                  <a:moveTo>
                    <a:pt x="1831" y="345"/>
                  </a:moveTo>
                  <a:cubicBezTo>
                    <a:pt x="1760" y="345"/>
                    <a:pt x="1703" y="288"/>
                    <a:pt x="1703" y="217"/>
                  </a:cubicBezTo>
                  <a:cubicBezTo>
                    <a:pt x="1703" y="147"/>
                    <a:pt x="1760" y="90"/>
                    <a:pt x="1831" y="90"/>
                  </a:cubicBezTo>
                  <a:cubicBezTo>
                    <a:pt x="1901" y="90"/>
                    <a:pt x="1958" y="147"/>
                    <a:pt x="1958" y="217"/>
                  </a:cubicBezTo>
                  <a:cubicBezTo>
                    <a:pt x="1958" y="288"/>
                    <a:pt x="1901" y="345"/>
                    <a:pt x="1831" y="3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6"/>
            <p:cNvSpPr>
              <a:spLocks/>
            </p:cNvSpPr>
            <p:nvPr/>
          </p:nvSpPr>
          <p:spPr bwMode="auto">
            <a:xfrm>
              <a:off x="4752975" y="2598738"/>
              <a:ext cx="176213" cy="174625"/>
            </a:xfrm>
            <a:custGeom>
              <a:avLst/>
              <a:gdLst>
                <a:gd name="T0" fmla="*/ 172 w 190"/>
                <a:gd name="T1" fmla="*/ 18 h 186"/>
                <a:gd name="T2" fmla="*/ 109 w 190"/>
                <a:gd name="T3" fmla="*/ 18 h 186"/>
                <a:gd name="T4" fmla="*/ 17 w 190"/>
                <a:gd name="T5" fmla="*/ 109 h 186"/>
                <a:gd name="T6" fmla="*/ 17 w 190"/>
                <a:gd name="T7" fmla="*/ 173 h 186"/>
                <a:gd name="T8" fmla="*/ 49 w 190"/>
                <a:gd name="T9" fmla="*/ 186 h 186"/>
                <a:gd name="T10" fmla="*/ 81 w 190"/>
                <a:gd name="T11" fmla="*/ 173 h 186"/>
                <a:gd name="T12" fmla="*/ 172 w 190"/>
                <a:gd name="T13" fmla="*/ 81 h 186"/>
                <a:gd name="T14" fmla="*/ 172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2" y="18"/>
                  </a:moveTo>
                  <a:cubicBezTo>
                    <a:pt x="155" y="0"/>
                    <a:pt x="126" y="0"/>
                    <a:pt x="109" y="18"/>
                  </a:cubicBezTo>
                  <a:cubicBezTo>
                    <a:pt x="17" y="109"/>
                    <a:pt x="17" y="109"/>
                    <a:pt x="17" y="109"/>
                  </a:cubicBezTo>
                  <a:cubicBezTo>
                    <a:pt x="0" y="127"/>
                    <a:pt x="0" y="155"/>
                    <a:pt x="17" y="173"/>
                  </a:cubicBezTo>
                  <a:cubicBezTo>
                    <a:pt x="26" y="182"/>
                    <a:pt x="37" y="186"/>
                    <a:pt x="49" y="186"/>
                  </a:cubicBezTo>
                  <a:cubicBezTo>
                    <a:pt x="60" y="186"/>
                    <a:pt x="72" y="182"/>
                    <a:pt x="81" y="173"/>
                  </a:cubicBezTo>
                  <a:cubicBezTo>
                    <a:pt x="172" y="81"/>
                    <a:pt x="172" y="81"/>
                    <a:pt x="172" y="81"/>
                  </a:cubicBezTo>
                  <a:cubicBezTo>
                    <a:pt x="190" y="64"/>
                    <a:pt x="190" y="35"/>
                    <a:pt x="172"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7"/>
            <p:cNvSpPr>
              <a:spLocks/>
            </p:cNvSpPr>
            <p:nvPr/>
          </p:nvSpPr>
          <p:spPr bwMode="auto">
            <a:xfrm>
              <a:off x="5486400" y="2330451"/>
              <a:ext cx="177800" cy="174625"/>
            </a:xfrm>
            <a:custGeom>
              <a:avLst/>
              <a:gdLst>
                <a:gd name="T0" fmla="*/ 173 w 190"/>
                <a:gd name="T1" fmla="*/ 18 h 186"/>
                <a:gd name="T2" fmla="*/ 109 w 190"/>
                <a:gd name="T3" fmla="*/ 18 h 186"/>
                <a:gd name="T4" fmla="*/ 18 w 190"/>
                <a:gd name="T5" fmla="*/ 109 h 186"/>
                <a:gd name="T6" fmla="*/ 18 w 190"/>
                <a:gd name="T7" fmla="*/ 173 h 186"/>
                <a:gd name="T8" fmla="*/ 50 w 190"/>
                <a:gd name="T9" fmla="*/ 186 h 186"/>
                <a:gd name="T10" fmla="*/ 81 w 190"/>
                <a:gd name="T11" fmla="*/ 173 h 186"/>
                <a:gd name="T12" fmla="*/ 173 w 190"/>
                <a:gd name="T13" fmla="*/ 81 h 186"/>
                <a:gd name="T14" fmla="*/ 173 w 190"/>
                <a:gd name="T15" fmla="*/ 18 h 18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 h="186">
                  <a:moveTo>
                    <a:pt x="173" y="18"/>
                  </a:moveTo>
                  <a:cubicBezTo>
                    <a:pt x="155" y="0"/>
                    <a:pt x="127" y="0"/>
                    <a:pt x="109" y="18"/>
                  </a:cubicBezTo>
                  <a:cubicBezTo>
                    <a:pt x="18" y="109"/>
                    <a:pt x="18" y="109"/>
                    <a:pt x="18" y="109"/>
                  </a:cubicBezTo>
                  <a:cubicBezTo>
                    <a:pt x="0" y="127"/>
                    <a:pt x="0" y="155"/>
                    <a:pt x="18" y="173"/>
                  </a:cubicBezTo>
                  <a:cubicBezTo>
                    <a:pt x="27" y="182"/>
                    <a:pt x="38" y="186"/>
                    <a:pt x="50" y="186"/>
                  </a:cubicBezTo>
                  <a:cubicBezTo>
                    <a:pt x="61" y="186"/>
                    <a:pt x="73" y="181"/>
                    <a:pt x="81" y="173"/>
                  </a:cubicBezTo>
                  <a:cubicBezTo>
                    <a:pt x="173" y="81"/>
                    <a:pt x="173" y="81"/>
                    <a:pt x="173" y="81"/>
                  </a:cubicBezTo>
                  <a:cubicBezTo>
                    <a:pt x="190" y="64"/>
                    <a:pt x="190" y="35"/>
                    <a:pt x="173" y="1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pic>
        <p:nvPicPr>
          <p:cNvPr id="5" name="Picture 4">
            <a:extLst>
              <a:ext uri="{FF2B5EF4-FFF2-40B4-BE49-F238E27FC236}">
                <a16:creationId xmlns:a16="http://schemas.microsoft.com/office/drawing/2014/main" id="{788BB63A-70BD-D43C-FCBC-F9A2119844E2}"/>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5066458" y="207376"/>
            <a:ext cx="5704716" cy="3200400"/>
          </a:xfrm>
          <a:prstGeom prst="rect">
            <a:avLst/>
          </a:prstGeom>
        </p:spPr>
      </p:pic>
      <p:pic>
        <p:nvPicPr>
          <p:cNvPr id="8" name="Picture 7">
            <a:extLst>
              <a:ext uri="{FF2B5EF4-FFF2-40B4-BE49-F238E27FC236}">
                <a16:creationId xmlns:a16="http://schemas.microsoft.com/office/drawing/2014/main" id="{F4172165-7111-6E46-57CF-E62B657BC7F7}"/>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5066458" y="3532687"/>
            <a:ext cx="5704716" cy="3200400"/>
          </a:xfrm>
          <a:prstGeom prst="rect">
            <a:avLst/>
          </a:prstGeom>
        </p:spPr>
      </p:pic>
      <p:sp>
        <p:nvSpPr>
          <p:cNvPr id="9" name="Freeform 54">
            <a:extLst>
              <a:ext uri="{FF2B5EF4-FFF2-40B4-BE49-F238E27FC236}">
                <a16:creationId xmlns:a16="http://schemas.microsoft.com/office/drawing/2014/main" id="{88E4CF11-0F6B-5758-D016-E12D96A66402}"/>
              </a:ext>
            </a:extLst>
          </p:cNvPr>
          <p:cNvSpPr/>
          <p:nvPr/>
        </p:nvSpPr>
        <p:spPr>
          <a:xfrm>
            <a:off x="10771174" y="1563707"/>
            <a:ext cx="1281512" cy="487738"/>
          </a:xfrm>
          <a:custGeom>
            <a:avLst/>
            <a:gdLst>
              <a:gd name="connsiteX0" fmla="*/ 0 w 1281512"/>
              <a:gd name="connsiteY0" fmla="*/ 0 h 487738"/>
              <a:gd name="connsiteX1" fmla="*/ 1024517 w 1281512"/>
              <a:gd name="connsiteY1" fmla="*/ 0 h 487738"/>
              <a:gd name="connsiteX2" fmla="*/ 1024517 w 1281512"/>
              <a:gd name="connsiteY2" fmla="*/ 1323 h 487738"/>
              <a:gd name="connsiteX3" fmla="*/ 1037643 w 1281512"/>
              <a:gd name="connsiteY3" fmla="*/ 0 h 487738"/>
              <a:gd name="connsiteX4" fmla="*/ 1281512 w 1281512"/>
              <a:gd name="connsiteY4" fmla="*/ 243869 h 487738"/>
              <a:gd name="connsiteX5" fmla="*/ 1037643 w 1281512"/>
              <a:gd name="connsiteY5" fmla="*/ 487738 h 487738"/>
              <a:gd name="connsiteX6" fmla="*/ 1024517 w 1281512"/>
              <a:gd name="connsiteY6" fmla="*/ 486415 h 487738"/>
              <a:gd name="connsiteX7" fmla="*/ 1024517 w 1281512"/>
              <a:gd name="connsiteY7" fmla="*/ 487737 h 487738"/>
              <a:gd name="connsiteX8" fmla="*/ 0 w 1281512"/>
              <a:gd name="connsiteY8" fmla="*/ 487737 h 48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512" h="487738">
                <a:moveTo>
                  <a:pt x="0" y="0"/>
                </a:moveTo>
                <a:lnTo>
                  <a:pt x="1024517" y="0"/>
                </a:lnTo>
                <a:lnTo>
                  <a:pt x="1024517" y="1323"/>
                </a:lnTo>
                <a:lnTo>
                  <a:pt x="1037643" y="0"/>
                </a:lnTo>
                <a:cubicBezTo>
                  <a:pt x="1172328" y="0"/>
                  <a:pt x="1281512" y="109184"/>
                  <a:pt x="1281512" y="243869"/>
                </a:cubicBezTo>
                <a:cubicBezTo>
                  <a:pt x="1281512" y="378554"/>
                  <a:pt x="1172328" y="487738"/>
                  <a:pt x="1037643" y="487738"/>
                </a:cubicBezTo>
                <a:lnTo>
                  <a:pt x="1024517" y="486415"/>
                </a:lnTo>
                <a:lnTo>
                  <a:pt x="1024517" y="487737"/>
                </a:lnTo>
                <a:lnTo>
                  <a:pt x="0" y="487737"/>
                </a:lnTo>
                <a:close/>
              </a:path>
            </a:pathLst>
          </a:custGeom>
          <a:solidFill>
            <a:srgbClr val="30353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dirty="0"/>
              <a:t>Female</a:t>
            </a:r>
          </a:p>
        </p:txBody>
      </p:sp>
      <p:sp>
        <p:nvSpPr>
          <p:cNvPr id="10" name="Freeform 54">
            <a:extLst>
              <a:ext uri="{FF2B5EF4-FFF2-40B4-BE49-F238E27FC236}">
                <a16:creationId xmlns:a16="http://schemas.microsoft.com/office/drawing/2014/main" id="{5D53A590-DA0C-C59E-1D0F-9D496CE27507}"/>
              </a:ext>
            </a:extLst>
          </p:cNvPr>
          <p:cNvSpPr/>
          <p:nvPr/>
        </p:nvSpPr>
        <p:spPr>
          <a:xfrm>
            <a:off x="10771174" y="4889018"/>
            <a:ext cx="1281512" cy="487738"/>
          </a:xfrm>
          <a:custGeom>
            <a:avLst/>
            <a:gdLst>
              <a:gd name="connsiteX0" fmla="*/ 0 w 1281512"/>
              <a:gd name="connsiteY0" fmla="*/ 0 h 487738"/>
              <a:gd name="connsiteX1" fmla="*/ 1024517 w 1281512"/>
              <a:gd name="connsiteY1" fmla="*/ 0 h 487738"/>
              <a:gd name="connsiteX2" fmla="*/ 1024517 w 1281512"/>
              <a:gd name="connsiteY2" fmla="*/ 1323 h 487738"/>
              <a:gd name="connsiteX3" fmla="*/ 1037643 w 1281512"/>
              <a:gd name="connsiteY3" fmla="*/ 0 h 487738"/>
              <a:gd name="connsiteX4" fmla="*/ 1281512 w 1281512"/>
              <a:gd name="connsiteY4" fmla="*/ 243869 h 487738"/>
              <a:gd name="connsiteX5" fmla="*/ 1037643 w 1281512"/>
              <a:gd name="connsiteY5" fmla="*/ 487738 h 487738"/>
              <a:gd name="connsiteX6" fmla="*/ 1024517 w 1281512"/>
              <a:gd name="connsiteY6" fmla="*/ 486415 h 487738"/>
              <a:gd name="connsiteX7" fmla="*/ 1024517 w 1281512"/>
              <a:gd name="connsiteY7" fmla="*/ 487737 h 487738"/>
              <a:gd name="connsiteX8" fmla="*/ 0 w 1281512"/>
              <a:gd name="connsiteY8" fmla="*/ 487737 h 48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512" h="487738">
                <a:moveTo>
                  <a:pt x="0" y="0"/>
                </a:moveTo>
                <a:lnTo>
                  <a:pt x="1024517" y="0"/>
                </a:lnTo>
                <a:lnTo>
                  <a:pt x="1024517" y="1323"/>
                </a:lnTo>
                <a:lnTo>
                  <a:pt x="1037643" y="0"/>
                </a:lnTo>
                <a:cubicBezTo>
                  <a:pt x="1172328" y="0"/>
                  <a:pt x="1281512" y="109184"/>
                  <a:pt x="1281512" y="243869"/>
                </a:cubicBezTo>
                <a:cubicBezTo>
                  <a:pt x="1281512" y="378554"/>
                  <a:pt x="1172328" y="487738"/>
                  <a:pt x="1037643" y="487738"/>
                </a:cubicBezTo>
                <a:lnTo>
                  <a:pt x="1024517" y="486415"/>
                </a:lnTo>
                <a:lnTo>
                  <a:pt x="1024517" y="487737"/>
                </a:lnTo>
                <a:lnTo>
                  <a:pt x="0" y="487737"/>
                </a:lnTo>
                <a:close/>
              </a:path>
            </a:pathLst>
          </a:custGeom>
          <a:solidFill>
            <a:srgbClr val="30353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dirty="0"/>
              <a:t>Male</a:t>
            </a:r>
          </a:p>
        </p:txBody>
      </p:sp>
    </p:spTree>
    <p:extLst>
      <p:ext uri="{BB962C8B-B14F-4D97-AF65-F5344CB8AC3E}">
        <p14:creationId xmlns:p14="http://schemas.microsoft.com/office/powerpoint/2010/main" val="6521420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0" y="0"/>
            <a:ext cx="6096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reeform 1"/>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 name="TextBox 2"/>
          <p:cNvSpPr txBox="1"/>
          <p:nvPr/>
        </p:nvSpPr>
        <p:spPr>
          <a:xfrm>
            <a:off x="11857440" y="6481180"/>
            <a:ext cx="344966" cy="307777"/>
          </a:xfrm>
          <a:prstGeom prst="rect">
            <a:avLst/>
          </a:prstGeom>
          <a:noFill/>
        </p:spPr>
        <p:txBody>
          <a:bodyPr wrap="none" rtlCol="0">
            <a:spAutoFit/>
          </a:bodyPr>
          <a:lstStyle/>
          <a:p>
            <a:r>
              <a:rPr lang="en-US" sz="1400" b="1" dirty="0">
                <a:solidFill>
                  <a:schemeClr val="bg1"/>
                </a:solidFill>
              </a:rPr>
              <a:t>14</a:t>
            </a:r>
          </a:p>
        </p:txBody>
      </p:sp>
      <p:sp>
        <p:nvSpPr>
          <p:cNvPr id="102" name="TextBox 101"/>
          <p:cNvSpPr txBox="1"/>
          <p:nvPr/>
        </p:nvSpPr>
        <p:spPr>
          <a:xfrm>
            <a:off x="685687" y="2889551"/>
            <a:ext cx="2557586" cy="861774"/>
          </a:xfrm>
          <a:prstGeom prst="rect">
            <a:avLst/>
          </a:prstGeom>
          <a:noFill/>
        </p:spPr>
        <p:txBody>
          <a:bodyPr wrap="square" lIns="0" tIns="0" rIns="0" bIns="0" rtlCol="0">
            <a:spAutoFit/>
          </a:bodyPr>
          <a:lstStyle/>
          <a:p>
            <a:pPr marL="342900" indent="-342900">
              <a:buFont typeface="+mj-lt"/>
              <a:buAutoNum type="arabicPeriod" startAt="5"/>
            </a:pPr>
            <a:r>
              <a:rPr lang="en-US" sz="1400" dirty="0">
                <a:solidFill>
                  <a:schemeClr val="bg1"/>
                </a:solidFill>
              </a:rPr>
              <a:t>From the table, both male and female employees have similar years in the same job level.</a:t>
            </a: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Data Insights</a:t>
            </a:r>
          </a:p>
        </p:txBody>
      </p:sp>
      <p:cxnSp>
        <p:nvCxnSpPr>
          <p:cNvPr id="105" name="Straight Connector 104"/>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5212058D-D614-1FC0-B2ED-D5F521DC3BB3}"/>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6466117" y="1600199"/>
            <a:ext cx="5563806" cy="3657600"/>
          </a:xfrm>
          <a:prstGeom prst="rect">
            <a:avLst/>
          </a:prstGeom>
        </p:spPr>
      </p:pic>
    </p:spTree>
    <p:extLst>
      <p:ext uri="{BB962C8B-B14F-4D97-AF65-F5344CB8AC3E}">
        <p14:creationId xmlns:p14="http://schemas.microsoft.com/office/powerpoint/2010/main" val="31604069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4875316" y="165381"/>
            <a:ext cx="2441374"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Background</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2</a:t>
            </a:r>
          </a:p>
        </p:txBody>
      </p:sp>
      <p:sp>
        <p:nvSpPr>
          <p:cNvPr id="3" name="Content Placeholder 2">
            <a:extLst>
              <a:ext uri="{FF2B5EF4-FFF2-40B4-BE49-F238E27FC236}">
                <a16:creationId xmlns:a16="http://schemas.microsoft.com/office/drawing/2014/main" id="{05897191-85FC-0AAB-B1F5-77B5C84D4C30}"/>
              </a:ext>
            </a:extLst>
          </p:cNvPr>
          <p:cNvSpPr>
            <a:spLocks noGrp="1"/>
          </p:cNvSpPr>
          <p:nvPr>
            <p:ph idx="1"/>
          </p:nvPr>
        </p:nvSpPr>
        <p:spPr>
          <a:xfrm>
            <a:off x="838200" y="850265"/>
            <a:ext cx="10515600" cy="4211262"/>
          </a:xfrm>
        </p:spPr>
        <p:txBody>
          <a:bodyPr>
            <a:normAutofit/>
          </a:bodyPr>
          <a:lstStyle/>
          <a:p>
            <a:r>
              <a:rPr lang="en-US" sz="1800" dirty="0"/>
              <a:t>I joined the team and Giulia is my manager and helps me through my upskilling journey in Power BI.</a:t>
            </a:r>
          </a:p>
          <a:p>
            <a:endParaRPr lang="en-US" sz="1800" dirty="0"/>
          </a:p>
          <a:p>
            <a:r>
              <a:rPr lang="en-US" sz="1800" dirty="0"/>
              <a:t>I had to finish 3 tasks in this program:</a:t>
            </a:r>
          </a:p>
          <a:p>
            <a:pPr marL="800100" lvl="1" indent="-342900">
              <a:buFont typeface="+mj-lt"/>
              <a:buAutoNum type="arabicPeriod"/>
            </a:pPr>
            <a:r>
              <a:rPr lang="en-US" sz="1400" dirty="0"/>
              <a:t>Visualizing customer and agent behavior of call center.</a:t>
            </a:r>
          </a:p>
          <a:p>
            <a:pPr marL="800100" lvl="1" indent="-342900">
              <a:buFont typeface="+mj-lt"/>
              <a:buAutoNum type="arabicPeriod"/>
            </a:pPr>
            <a:r>
              <a:rPr lang="en-US" sz="1400" dirty="0"/>
              <a:t>Customer demographics and insights.</a:t>
            </a:r>
          </a:p>
          <a:p>
            <a:pPr marL="800100" lvl="1" indent="-342900">
              <a:buFont typeface="+mj-lt"/>
              <a:buAutoNum type="arabicPeriod"/>
            </a:pPr>
            <a:r>
              <a:rPr lang="en-US" sz="1400" dirty="0"/>
              <a:t>Gender balance in the executive suite.</a:t>
            </a:r>
          </a:p>
        </p:txBody>
      </p:sp>
    </p:spTree>
    <p:extLst>
      <p:ext uri="{BB962C8B-B14F-4D97-AF65-F5344CB8AC3E}">
        <p14:creationId xmlns:p14="http://schemas.microsoft.com/office/powerpoint/2010/main" val="175806265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0" y="0"/>
            <a:ext cx="6096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reeform 1"/>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 name="TextBox 2"/>
          <p:cNvSpPr txBox="1"/>
          <p:nvPr/>
        </p:nvSpPr>
        <p:spPr>
          <a:xfrm>
            <a:off x="11857440" y="6481180"/>
            <a:ext cx="344966" cy="307777"/>
          </a:xfrm>
          <a:prstGeom prst="rect">
            <a:avLst/>
          </a:prstGeom>
          <a:noFill/>
        </p:spPr>
        <p:txBody>
          <a:bodyPr wrap="none" rtlCol="0">
            <a:spAutoFit/>
          </a:bodyPr>
          <a:lstStyle/>
          <a:p>
            <a:r>
              <a:rPr lang="en-US" sz="1400" b="1" dirty="0">
                <a:solidFill>
                  <a:schemeClr val="bg1"/>
                </a:solidFill>
              </a:rPr>
              <a:t>14</a:t>
            </a:r>
          </a:p>
        </p:txBody>
      </p:sp>
      <p:sp>
        <p:nvSpPr>
          <p:cNvPr id="102" name="TextBox 101"/>
          <p:cNvSpPr txBox="1"/>
          <p:nvPr/>
        </p:nvSpPr>
        <p:spPr>
          <a:xfrm>
            <a:off x="685687" y="2889551"/>
            <a:ext cx="2557586" cy="1938992"/>
          </a:xfrm>
          <a:prstGeom prst="rect">
            <a:avLst/>
          </a:prstGeom>
          <a:noFill/>
        </p:spPr>
        <p:txBody>
          <a:bodyPr wrap="square" lIns="0" tIns="0" rIns="0" bIns="0" rtlCol="0">
            <a:spAutoFit/>
          </a:bodyPr>
          <a:lstStyle/>
          <a:p>
            <a:pPr marL="342900" indent="-342900">
              <a:buFont typeface="+mj-lt"/>
              <a:buAutoNum type="arabicPeriod" startAt="6"/>
            </a:pPr>
            <a:r>
              <a:rPr lang="en-US" sz="1400" dirty="0">
                <a:solidFill>
                  <a:schemeClr val="bg1"/>
                </a:solidFill>
              </a:rPr>
              <a:t>Management is more likely to promote a male because of their seniority.</a:t>
            </a:r>
          </a:p>
          <a:p>
            <a:pPr marL="342900" indent="-342900">
              <a:buFont typeface="+mj-lt"/>
              <a:buAutoNum type="arabicPeriod" startAt="6"/>
            </a:pPr>
            <a:endParaRPr lang="en-US" sz="1400" dirty="0">
              <a:solidFill>
                <a:schemeClr val="bg1"/>
              </a:solidFill>
            </a:endParaRPr>
          </a:p>
          <a:p>
            <a:pPr marL="800100" lvl="1" indent="-342900">
              <a:buFont typeface="Arial" panose="020B0604020202020204" pitchFamily="34" charset="0"/>
              <a:buChar char="•"/>
            </a:pPr>
            <a:r>
              <a:rPr lang="en-US" sz="1400" dirty="0">
                <a:solidFill>
                  <a:schemeClr val="bg1"/>
                </a:solidFill>
              </a:rPr>
              <a:t>Although they have similar years in director job level, the average service year for male directors is longer.</a:t>
            </a: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Data Insights</a:t>
            </a:r>
          </a:p>
        </p:txBody>
      </p:sp>
      <p:cxnSp>
        <p:nvCxnSpPr>
          <p:cNvPr id="105" name="Straight Connector 104"/>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Freeform 54">
            <a:extLst>
              <a:ext uri="{FF2B5EF4-FFF2-40B4-BE49-F238E27FC236}">
                <a16:creationId xmlns:a16="http://schemas.microsoft.com/office/drawing/2014/main" id="{3ABB4F75-D3A7-1437-AD73-12AED8AF1278}"/>
              </a:ext>
            </a:extLst>
          </p:cNvPr>
          <p:cNvSpPr/>
          <p:nvPr/>
        </p:nvSpPr>
        <p:spPr>
          <a:xfrm>
            <a:off x="10771174" y="1563707"/>
            <a:ext cx="1281512" cy="487738"/>
          </a:xfrm>
          <a:custGeom>
            <a:avLst/>
            <a:gdLst>
              <a:gd name="connsiteX0" fmla="*/ 0 w 1281512"/>
              <a:gd name="connsiteY0" fmla="*/ 0 h 487738"/>
              <a:gd name="connsiteX1" fmla="*/ 1024517 w 1281512"/>
              <a:gd name="connsiteY1" fmla="*/ 0 h 487738"/>
              <a:gd name="connsiteX2" fmla="*/ 1024517 w 1281512"/>
              <a:gd name="connsiteY2" fmla="*/ 1323 h 487738"/>
              <a:gd name="connsiteX3" fmla="*/ 1037643 w 1281512"/>
              <a:gd name="connsiteY3" fmla="*/ 0 h 487738"/>
              <a:gd name="connsiteX4" fmla="*/ 1281512 w 1281512"/>
              <a:gd name="connsiteY4" fmla="*/ 243869 h 487738"/>
              <a:gd name="connsiteX5" fmla="*/ 1037643 w 1281512"/>
              <a:gd name="connsiteY5" fmla="*/ 487738 h 487738"/>
              <a:gd name="connsiteX6" fmla="*/ 1024517 w 1281512"/>
              <a:gd name="connsiteY6" fmla="*/ 486415 h 487738"/>
              <a:gd name="connsiteX7" fmla="*/ 1024517 w 1281512"/>
              <a:gd name="connsiteY7" fmla="*/ 487737 h 487738"/>
              <a:gd name="connsiteX8" fmla="*/ 0 w 1281512"/>
              <a:gd name="connsiteY8" fmla="*/ 487737 h 48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512" h="487738">
                <a:moveTo>
                  <a:pt x="0" y="0"/>
                </a:moveTo>
                <a:lnTo>
                  <a:pt x="1024517" y="0"/>
                </a:lnTo>
                <a:lnTo>
                  <a:pt x="1024517" y="1323"/>
                </a:lnTo>
                <a:lnTo>
                  <a:pt x="1037643" y="0"/>
                </a:lnTo>
                <a:cubicBezTo>
                  <a:pt x="1172328" y="0"/>
                  <a:pt x="1281512" y="109184"/>
                  <a:pt x="1281512" y="243869"/>
                </a:cubicBezTo>
                <a:cubicBezTo>
                  <a:pt x="1281512" y="378554"/>
                  <a:pt x="1172328" y="487738"/>
                  <a:pt x="1037643" y="487738"/>
                </a:cubicBezTo>
                <a:lnTo>
                  <a:pt x="1024517" y="486415"/>
                </a:lnTo>
                <a:lnTo>
                  <a:pt x="1024517" y="487737"/>
                </a:lnTo>
                <a:lnTo>
                  <a:pt x="0" y="487737"/>
                </a:lnTo>
                <a:close/>
              </a:path>
            </a:pathLst>
          </a:custGeom>
          <a:solidFill>
            <a:srgbClr val="30353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dirty="0"/>
              <a:t>Male Directors</a:t>
            </a:r>
          </a:p>
        </p:txBody>
      </p:sp>
      <p:sp>
        <p:nvSpPr>
          <p:cNvPr id="18" name="Freeform 54">
            <a:extLst>
              <a:ext uri="{FF2B5EF4-FFF2-40B4-BE49-F238E27FC236}">
                <a16:creationId xmlns:a16="http://schemas.microsoft.com/office/drawing/2014/main" id="{E0E75351-6FB4-0BB6-F209-EC5DAA4627AB}"/>
              </a:ext>
            </a:extLst>
          </p:cNvPr>
          <p:cNvSpPr/>
          <p:nvPr/>
        </p:nvSpPr>
        <p:spPr>
          <a:xfrm>
            <a:off x="10771174" y="4889018"/>
            <a:ext cx="1281512" cy="487738"/>
          </a:xfrm>
          <a:custGeom>
            <a:avLst/>
            <a:gdLst>
              <a:gd name="connsiteX0" fmla="*/ 0 w 1281512"/>
              <a:gd name="connsiteY0" fmla="*/ 0 h 487738"/>
              <a:gd name="connsiteX1" fmla="*/ 1024517 w 1281512"/>
              <a:gd name="connsiteY1" fmla="*/ 0 h 487738"/>
              <a:gd name="connsiteX2" fmla="*/ 1024517 w 1281512"/>
              <a:gd name="connsiteY2" fmla="*/ 1323 h 487738"/>
              <a:gd name="connsiteX3" fmla="*/ 1037643 w 1281512"/>
              <a:gd name="connsiteY3" fmla="*/ 0 h 487738"/>
              <a:gd name="connsiteX4" fmla="*/ 1281512 w 1281512"/>
              <a:gd name="connsiteY4" fmla="*/ 243869 h 487738"/>
              <a:gd name="connsiteX5" fmla="*/ 1037643 w 1281512"/>
              <a:gd name="connsiteY5" fmla="*/ 487738 h 487738"/>
              <a:gd name="connsiteX6" fmla="*/ 1024517 w 1281512"/>
              <a:gd name="connsiteY6" fmla="*/ 486415 h 487738"/>
              <a:gd name="connsiteX7" fmla="*/ 1024517 w 1281512"/>
              <a:gd name="connsiteY7" fmla="*/ 487737 h 487738"/>
              <a:gd name="connsiteX8" fmla="*/ 0 w 1281512"/>
              <a:gd name="connsiteY8" fmla="*/ 487737 h 48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81512" h="487738">
                <a:moveTo>
                  <a:pt x="0" y="0"/>
                </a:moveTo>
                <a:lnTo>
                  <a:pt x="1024517" y="0"/>
                </a:lnTo>
                <a:lnTo>
                  <a:pt x="1024517" y="1323"/>
                </a:lnTo>
                <a:lnTo>
                  <a:pt x="1037643" y="0"/>
                </a:lnTo>
                <a:cubicBezTo>
                  <a:pt x="1172328" y="0"/>
                  <a:pt x="1281512" y="109184"/>
                  <a:pt x="1281512" y="243869"/>
                </a:cubicBezTo>
                <a:cubicBezTo>
                  <a:pt x="1281512" y="378554"/>
                  <a:pt x="1172328" y="487738"/>
                  <a:pt x="1037643" y="487738"/>
                </a:cubicBezTo>
                <a:lnTo>
                  <a:pt x="1024517" y="486415"/>
                </a:lnTo>
                <a:lnTo>
                  <a:pt x="1024517" y="487737"/>
                </a:lnTo>
                <a:lnTo>
                  <a:pt x="0" y="487737"/>
                </a:lnTo>
                <a:close/>
              </a:path>
            </a:pathLst>
          </a:custGeom>
          <a:solidFill>
            <a:srgbClr val="30353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en-US" sz="1200" dirty="0"/>
              <a:t>Female Directors</a:t>
            </a:r>
          </a:p>
        </p:txBody>
      </p:sp>
      <p:pic>
        <p:nvPicPr>
          <p:cNvPr id="27" name="Picture 26">
            <a:extLst>
              <a:ext uri="{FF2B5EF4-FFF2-40B4-BE49-F238E27FC236}">
                <a16:creationId xmlns:a16="http://schemas.microsoft.com/office/drawing/2014/main" id="{D863004E-06F5-A169-964E-F3E7B3F3EC4B}"/>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5023725" y="3532687"/>
            <a:ext cx="5747449" cy="3200400"/>
          </a:xfrm>
          <a:prstGeom prst="rect">
            <a:avLst/>
          </a:prstGeom>
        </p:spPr>
      </p:pic>
      <p:pic>
        <p:nvPicPr>
          <p:cNvPr id="29" name="Picture 28">
            <a:extLst>
              <a:ext uri="{FF2B5EF4-FFF2-40B4-BE49-F238E27FC236}">
                <a16:creationId xmlns:a16="http://schemas.microsoft.com/office/drawing/2014/main" id="{316F0040-9566-20EF-AE30-DF850DF5BD04}"/>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5023725" y="207376"/>
            <a:ext cx="5747449" cy="3200400"/>
          </a:xfrm>
          <a:prstGeom prst="rect">
            <a:avLst/>
          </a:prstGeom>
        </p:spPr>
      </p:pic>
    </p:spTree>
    <p:extLst>
      <p:ext uri="{BB962C8B-B14F-4D97-AF65-F5344CB8AC3E}">
        <p14:creationId xmlns:p14="http://schemas.microsoft.com/office/powerpoint/2010/main" val="8908181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0" y="0"/>
            <a:ext cx="12192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reeform 1"/>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 name="TextBox 2"/>
          <p:cNvSpPr txBox="1"/>
          <p:nvPr/>
        </p:nvSpPr>
        <p:spPr>
          <a:xfrm>
            <a:off x="11857440" y="6481180"/>
            <a:ext cx="338554" cy="307777"/>
          </a:xfrm>
          <a:prstGeom prst="rect">
            <a:avLst/>
          </a:prstGeom>
          <a:noFill/>
        </p:spPr>
        <p:txBody>
          <a:bodyPr wrap="none" rtlCol="0">
            <a:spAutoFit/>
          </a:bodyPr>
          <a:lstStyle/>
          <a:p>
            <a:r>
              <a:rPr lang="en-US" sz="1400" b="1" dirty="0">
                <a:solidFill>
                  <a:schemeClr val="bg1"/>
                </a:solidFill>
              </a:rPr>
              <a:t>17</a:t>
            </a:r>
          </a:p>
        </p:txBody>
      </p:sp>
      <p:sp>
        <p:nvSpPr>
          <p:cNvPr id="102" name="TextBox 101"/>
          <p:cNvSpPr txBox="1"/>
          <p:nvPr/>
        </p:nvSpPr>
        <p:spPr>
          <a:xfrm>
            <a:off x="685686" y="2889551"/>
            <a:ext cx="10911313" cy="2462213"/>
          </a:xfrm>
          <a:prstGeom prst="rect">
            <a:avLst/>
          </a:prstGeom>
          <a:noFill/>
        </p:spPr>
        <p:txBody>
          <a:bodyPr wrap="square" lIns="0" tIns="0" rIns="0" bIns="0" rtlCol="0">
            <a:spAutoFit/>
          </a:bodyPr>
          <a:lstStyle/>
          <a:p>
            <a:r>
              <a:rPr lang="en-US" sz="1600" dirty="0">
                <a:solidFill>
                  <a:schemeClr val="bg1"/>
                </a:solidFill>
              </a:rPr>
              <a:t>Based on the above findings, I have the following insights:</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In FY20, 4 male executives were hired while only 1 left. It exaggerated the gender imbalance at the executive level.</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At different levels, there are more male employees than female, except junior officers.</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Both men and female have similar performance ratings.</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From time to time, management is more likely to promote a male because of their seniority which leads to a more serious imbalance.</a:t>
            </a: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Conclusion</a:t>
            </a:r>
          </a:p>
        </p:txBody>
      </p:sp>
      <p:cxnSp>
        <p:nvCxnSpPr>
          <p:cNvPr id="105" name="Straight Connector 104"/>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687867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 name="Rectangle 103"/>
          <p:cNvSpPr/>
          <p:nvPr/>
        </p:nvSpPr>
        <p:spPr>
          <a:xfrm>
            <a:off x="0" y="0"/>
            <a:ext cx="12192000" cy="6857999"/>
          </a:xfrm>
          <a:prstGeom prst="rect">
            <a:avLst/>
          </a:prstGeom>
          <a:solidFill>
            <a:srgbClr val="30353F">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Freeform 1"/>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 name="TextBox 2"/>
          <p:cNvSpPr txBox="1"/>
          <p:nvPr/>
        </p:nvSpPr>
        <p:spPr>
          <a:xfrm>
            <a:off x="11857440" y="6481180"/>
            <a:ext cx="338554" cy="307777"/>
          </a:xfrm>
          <a:prstGeom prst="rect">
            <a:avLst/>
          </a:prstGeom>
          <a:noFill/>
        </p:spPr>
        <p:txBody>
          <a:bodyPr wrap="none" rtlCol="0">
            <a:spAutoFit/>
          </a:bodyPr>
          <a:lstStyle/>
          <a:p>
            <a:r>
              <a:rPr lang="en-US" sz="1400" b="1" dirty="0">
                <a:solidFill>
                  <a:schemeClr val="bg1"/>
                </a:solidFill>
              </a:rPr>
              <a:t>17</a:t>
            </a:r>
          </a:p>
        </p:txBody>
      </p:sp>
      <p:sp>
        <p:nvSpPr>
          <p:cNvPr id="102" name="TextBox 101"/>
          <p:cNvSpPr txBox="1"/>
          <p:nvPr/>
        </p:nvSpPr>
        <p:spPr>
          <a:xfrm>
            <a:off x="685686" y="2889551"/>
            <a:ext cx="10911313" cy="2215991"/>
          </a:xfrm>
          <a:prstGeom prst="rect">
            <a:avLst/>
          </a:prstGeom>
          <a:noFill/>
        </p:spPr>
        <p:txBody>
          <a:bodyPr wrap="square" lIns="0" tIns="0" rIns="0" bIns="0" rtlCol="0">
            <a:spAutoFit/>
          </a:bodyPr>
          <a:lstStyle/>
          <a:p>
            <a:r>
              <a:rPr lang="en-US" sz="1600" dirty="0">
                <a:solidFill>
                  <a:schemeClr val="bg1"/>
                </a:solidFill>
              </a:rPr>
              <a:t>Based on the above data, I have the following ideas about their slow progress:</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The database is confused that the values in the other sheets are not </a:t>
            </a:r>
            <a:r>
              <a:rPr lang="en-US" sz="1600">
                <a:solidFill>
                  <a:schemeClr val="bg1"/>
                </a:solidFill>
              </a:rPr>
              <a:t>organized well.</a:t>
            </a:r>
            <a:endParaRPr lang="en-US" sz="1600" dirty="0">
              <a:solidFill>
                <a:schemeClr val="bg1"/>
              </a:solidFill>
            </a:endParaRP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With the current data collected, we can only discover that the gender imbalance is exaggerated because of new hires at the executive level in FY20.</a:t>
            </a:r>
          </a:p>
          <a:p>
            <a:pPr marL="342900" indent="-342900">
              <a:buFont typeface="+mj-lt"/>
              <a:buAutoNum type="arabicPeriod"/>
            </a:pPr>
            <a:endParaRPr lang="en-US" sz="1600" dirty="0">
              <a:solidFill>
                <a:schemeClr val="bg1"/>
              </a:solidFill>
            </a:endParaRPr>
          </a:p>
          <a:p>
            <a:pPr marL="342900" indent="-342900">
              <a:buFont typeface="+mj-lt"/>
              <a:buAutoNum type="arabicPeriod"/>
            </a:pPr>
            <a:r>
              <a:rPr lang="en-US" sz="1600" dirty="0">
                <a:solidFill>
                  <a:schemeClr val="bg1"/>
                </a:solidFill>
              </a:rPr>
              <a:t>However, we do not have any cues about the gender imbalance starting from management levels. It may be caused by an event a few years ago that no related data is given.</a:t>
            </a:r>
          </a:p>
        </p:txBody>
      </p:sp>
      <p:sp>
        <p:nvSpPr>
          <p:cNvPr id="103" name="TextBox 102"/>
          <p:cNvSpPr txBox="1"/>
          <p:nvPr/>
        </p:nvSpPr>
        <p:spPr>
          <a:xfrm>
            <a:off x="646421" y="1389021"/>
            <a:ext cx="3001668" cy="492443"/>
          </a:xfrm>
          <a:prstGeom prst="rect">
            <a:avLst/>
          </a:prstGeom>
          <a:noFill/>
        </p:spPr>
        <p:txBody>
          <a:bodyPr wrap="square" lIns="0" tIns="0" rIns="0" bIns="0" rtlCol="0">
            <a:spAutoFit/>
          </a:bodyPr>
          <a:lstStyle/>
          <a:p>
            <a:pPr>
              <a:tabLst>
                <a:tab pos="347663" algn="l"/>
              </a:tabLst>
            </a:pPr>
            <a:r>
              <a:rPr lang="en-US" sz="3200" b="1" dirty="0">
                <a:solidFill>
                  <a:srgbClr val="FFFFFF"/>
                </a:solidFill>
                <a:latin typeface="+mj-lt"/>
              </a:rPr>
              <a:t>Conclusion</a:t>
            </a:r>
          </a:p>
        </p:txBody>
      </p:sp>
      <p:cxnSp>
        <p:nvCxnSpPr>
          <p:cNvPr id="105" name="Straight Connector 104"/>
          <p:cNvCxnSpPr/>
          <p:nvPr/>
        </p:nvCxnSpPr>
        <p:spPr>
          <a:xfrm>
            <a:off x="685686" y="2631729"/>
            <a:ext cx="1463040"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381043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a:ext>
            </a:extLst>
          </a:blip>
          <a:srcRect/>
          <a:stretch>
            <a:fillRect/>
          </a:stretch>
        </p:blipFill>
        <p:spPr>
          <a:xfrm>
            <a:off x="0" y="2"/>
            <a:ext cx="12192000" cy="6857999"/>
          </a:xfrm>
          <a:custGeom>
            <a:avLst/>
            <a:gdLst>
              <a:gd name="connsiteX0" fmla="*/ 0 w 12192000"/>
              <a:gd name="connsiteY0" fmla="*/ 0 h 6857999"/>
              <a:gd name="connsiteX1" fmla="*/ 12192000 w 12192000"/>
              <a:gd name="connsiteY1" fmla="*/ 0 h 6857999"/>
              <a:gd name="connsiteX2" fmla="*/ 12192000 w 12192000"/>
              <a:gd name="connsiteY2" fmla="*/ 6857999 h 6857999"/>
              <a:gd name="connsiteX3" fmla="*/ 0 w 12192000"/>
              <a:gd name="connsiteY3" fmla="*/ 6857999 h 6857999"/>
            </a:gdLst>
            <a:ahLst/>
            <a:cxnLst>
              <a:cxn ang="0">
                <a:pos x="connsiteX0" y="connsiteY0"/>
              </a:cxn>
              <a:cxn ang="0">
                <a:pos x="connsiteX1" y="connsiteY1"/>
              </a:cxn>
              <a:cxn ang="0">
                <a:pos x="connsiteX2" y="connsiteY2"/>
              </a:cxn>
              <a:cxn ang="0">
                <a:pos x="connsiteX3" y="connsiteY3"/>
              </a:cxn>
            </a:cxnLst>
            <a:rect l="l" t="t" r="r" b="b"/>
            <a:pathLst>
              <a:path w="12192000" h="6857999">
                <a:moveTo>
                  <a:pt x="0" y="0"/>
                </a:moveTo>
                <a:lnTo>
                  <a:pt x="12192000" y="0"/>
                </a:lnTo>
                <a:lnTo>
                  <a:pt x="12192000" y="6857999"/>
                </a:lnTo>
                <a:lnTo>
                  <a:pt x="0" y="6857999"/>
                </a:lnTo>
                <a:close/>
              </a:path>
            </a:pathLst>
          </a:custGeom>
        </p:spPr>
      </p:pic>
      <p:sp>
        <p:nvSpPr>
          <p:cNvPr id="5" name="Rectangle 4"/>
          <p:cNvSpPr/>
          <p:nvPr/>
        </p:nvSpPr>
        <p:spPr>
          <a:xfrm>
            <a:off x="0" y="0"/>
            <a:ext cx="12192000" cy="6858000"/>
          </a:xfrm>
          <a:prstGeom prst="rect">
            <a:avLst/>
          </a:prstGeom>
          <a:gradFill flip="none" rotWithShape="0">
            <a:gsLst>
              <a:gs pos="100000">
                <a:srgbClr val="1F2229">
                  <a:alpha val="60000"/>
                </a:srgbClr>
              </a:gs>
              <a:gs pos="20000">
                <a:srgbClr val="1F2229">
                  <a:alpha val="91765"/>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p:cNvGrpSpPr/>
          <p:nvPr/>
        </p:nvGrpSpPr>
        <p:grpSpPr>
          <a:xfrm>
            <a:off x="2757714" y="1626921"/>
            <a:ext cx="6676572" cy="3604160"/>
            <a:chOff x="2162629" y="1305681"/>
            <a:chExt cx="7866742" cy="4246640"/>
          </a:xfrm>
        </p:grpSpPr>
        <p:sp>
          <p:nvSpPr>
            <p:cNvPr id="17" name="Oval 16"/>
            <p:cNvSpPr/>
            <p:nvPr/>
          </p:nvSpPr>
          <p:spPr>
            <a:xfrm>
              <a:off x="5782715"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Oval 17"/>
            <p:cNvSpPr/>
            <p:nvPr/>
          </p:nvSpPr>
          <p:spPr>
            <a:xfrm>
              <a:off x="2162629" y="1305681"/>
              <a:ext cx="4246656" cy="4246640"/>
            </a:xfrm>
            <a:prstGeom prst="ellipse">
              <a:avLst/>
            </a:prstGeom>
            <a:solidFill>
              <a:srgbClr val="43CDD9">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6" name="Oval 15"/>
          <p:cNvSpPr/>
          <p:nvPr/>
        </p:nvSpPr>
        <p:spPr>
          <a:xfrm>
            <a:off x="3456507" y="789512"/>
            <a:ext cx="5278993" cy="5278976"/>
          </a:xfrm>
          <a:prstGeom prst="ellipse">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9" name="Oval 18"/>
          <p:cNvSpPr/>
          <p:nvPr/>
        </p:nvSpPr>
        <p:spPr>
          <a:xfrm>
            <a:off x="3879010" y="1212017"/>
            <a:ext cx="4433981" cy="4433966"/>
          </a:xfrm>
          <a:prstGeom prst="ellips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13" name="TextBox 12"/>
          <p:cNvSpPr txBox="1"/>
          <p:nvPr/>
        </p:nvSpPr>
        <p:spPr>
          <a:xfrm>
            <a:off x="4381588" y="3059668"/>
            <a:ext cx="3428824" cy="738664"/>
          </a:xfrm>
          <a:prstGeom prst="rect">
            <a:avLst/>
          </a:prstGeom>
          <a:noFill/>
        </p:spPr>
        <p:txBody>
          <a:bodyPr wrap="none" lIns="0" tIns="0" rIns="0" bIns="0" rtlCol="0">
            <a:spAutoFit/>
          </a:bodyPr>
          <a:lstStyle/>
          <a:p>
            <a:pPr algn="ctr">
              <a:tabLst>
                <a:tab pos="347663" algn="l"/>
              </a:tabLst>
            </a:pPr>
            <a:r>
              <a:rPr lang="en-US" sz="4800" b="1" dirty="0">
                <a:solidFill>
                  <a:srgbClr val="FFFFFF"/>
                </a:solidFill>
                <a:latin typeface="+mj-lt"/>
              </a:rPr>
              <a:t>THANK YOU</a:t>
            </a:r>
          </a:p>
        </p:txBody>
      </p:sp>
    </p:spTree>
    <p:extLst>
      <p:ext uri="{BB962C8B-B14F-4D97-AF65-F5344CB8AC3E}">
        <p14:creationId xmlns:p14="http://schemas.microsoft.com/office/powerpoint/2010/main" val="33456282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4875316" y="165381"/>
            <a:ext cx="2441374"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Task 1</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3</a:t>
            </a:r>
          </a:p>
        </p:txBody>
      </p:sp>
      <p:sp>
        <p:nvSpPr>
          <p:cNvPr id="3" name="Content Placeholder 2">
            <a:extLst>
              <a:ext uri="{FF2B5EF4-FFF2-40B4-BE49-F238E27FC236}">
                <a16:creationId xmlns:a16="http://schemas.microsoft.com/office/drawing/2014/main" id="{05897191-85FC-0AAB-B1F5-77B5C84D4C30}"/>
              </a:ext>
            </a:extLst>
          </p:cNvPr>
          <p:cNvSpPr>
            <a:spLocks noGrp="1"/>
          </p:cNvSpPr>
          <p:nvPr>
            <p:ph idx="1"/>
          </p:nvPr>
        </p:nvSpPr>
        <p:spPr>
          <a:xfrm>
            <a:off x="838200" y="850265"/>
            <a:ext cx="10515600" cy="2578735"/>
          </a:xfrm>
        </p:spPr>
        <p:txBody>
          <a:bodyPr>
            <a:noAutofit/>
          </a:bodyPr>
          <a:lstStyle/>
          <a:p>
            <a:r>
              <a:rPr lang="en-US" sz="1800" dirty="0"/>
              <a:t>An important client reached out to me to help him visualize their data. </a:t>
            </a:r>
          </a:p>
          <a:p>
            <a:endParaRPr lang="en-US" sz="1800" dirty="0"/>
          </a:p>
          <a:p>
            <a:r>
              <a:rPr lang="en-US" sz="1800" dirty="0"/>
              <a:t>Key stakeholders: Claire (Call Center Manager) at </a:t>
            </a:r>
            <a:r>
              <a:rPr lang="en-US" sz="1800" dirty="0" err="1"/>
              <a:t>PhoneNow</a:t>
            </a:r>
            <a:r>
              <a:rPr lang="en-US" sz="1800" dirty="0"/>
              <a:t>, Giulia (my manager)</a:t>
            </a:r>
          </a:p>
          <a:p>
            <a:endParaRPr lang="en-US" sz="1800" dirty="0"/>
          </a:p>
          <a:p>
            <a:r>
              <a:rPr lang="en-US" sz="1800" dirty="0"/>
              <a:t>Business Task: Prepare a dashboard on Call Center trends.</a:t>
            </a:r>
          </a:p>
        </p:txBody>
      </p:sp>
      <p:pic>
        <p:nvPicPr>
          <p:cNvPr id="2" name="Picture 1" descr="Graphical user interface, text, application, email&#10;&#10;Description automatically generated">
            <a:extLst>
              <a:ext uri="{FF2B5EF4-FFF2-40B4-BE49-F238E27FC236}">
                <a16:creationId xmlns:a16="http://schemas.microsoft.com/office/drawing/2014/main" id="{524AB43F-7A03-4E49-4FDF-B707180BACE4}"/>
              </a:ext>
            </a:extLst>
          </p:cNvPr>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5599263" y="2930561"/>
            <a:ext cx="6053669" cy="2743200"/>
          </a:xfrm>
          <a:prstGeom prst="rect">
            <a:avLst/>
          </a:prstGeom>
        </p:spPr>
      </p:pic>
    </p:spTree>
    <p:extLst>
      <p:ext uri="{BB962C8B-B14F-4D97-AF65-F5344CB8AC3E}">
        <p14:creationId xmlns:p14="http://schemas.microsoft.com/office/powerpoint/2010/main" val="5898525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4540778" y="165381"/>
            <a:ext cx="3110444"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Business Task</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80846" cy="307777"/>
          </a:xfrm>
          <a:prstGeom prst="rect">
            <a:avLst/>
          </a:prstGeom>
          <a:noFill/>
        </p:spPr>
        <p:txBody>
          <a:bodyPr wrap="none" rtlCol="0">
            <a:spAutoFit/>
          </a:bodyPr>
          <a:lstStyle/>
          <a:p>
            <a:r>
              <a:rPr lang="en-US" sz="1400" b="1" dirty="0">
                <a:solidFill>
                  <a:schemeClr val="bg1"/>
                </a:solidFill>
              </a:rPr>
              <a:t>4</a:t>
            </a:r>
          </a:p>
        </p:txBody>
      </p:sp>
      <p:sp>
        <p:nvSpPr>
          <p:cNvPr id="3" name="Content Placeholder 2">
            <a:extLst>
              <a:ext uri="{FF2B5EF4-FFF2-40B4-BE49-F238E27FC236}">
                <a16:creationId xmlns:a16="http://schemas.microsoft.com/office/drawing/2014/main" id="{05897191-85FC-0AAB-B1F5-77B5C84D4C30}"/>
              </a:ext>
            </a:extLst>
          </p:cNvPr>
          <p:cNvSpPr>
            <a:spLocks noGrp="1"/>
          </p:cNvSpPr>
          <p:nvPr>
            <p:ph idx="1"/>
          </p:nvPr>
        </p:nvSpPr>
        <p:spPr>
          <a:xfrm>
            <a:off x="838200" y="1051560"/>
            <a:ext cx="10515600" cy="2726055"/>
          </a:xfrm>
        </p:spPr>
        <p:txBody>
          <a:bodyPr>
            <a:noAutofit/>
          </a:bodyPr>
          <a:lstStyle/>
          <a:p>
            <a:pPr marL="0" indent="0">
              <a:buNone/>
            </a:pPr>
            <a:r>
              <a:rPr lang="en-US" sz="1800" dirty="0"/>
              <a:t>For the dashboard, elements that Claire wanted to include:</a:t>
            </a:r>
          </a:p>
          <a:p>
            <a:pPr marL="0" indent="0">
              <a:buNone/>
            </a:pPr>
            <a:endParaRPr lang="en-US" sz="1800" dirty="0"/>
          </a:p>
          <a:p>
            <a:pPr marL="457200" indent="-457200">
              <a:buFont typeface="+mj-lt"/>
              <a:buAutoNum type="arabicPeriod"/>
            </a:pPr>
            <a:r>
              <a:rPr lang="en-US" sz="1800" dirty="0"/>
              <a:t>Total number of calls answered and abandoned</a:t>
            </a:r>
          </a:p>
          <a:p>
            <a:pPr marL="457200" indent="-457200">
              <a:buFont typeface="+mj-lt"/>
              <a:buAutoNum type="arabicPeriod"/>
            </a:pPr>
            <a:r>
              <a:rPr lang="en-US" sz="1800" dirty="0"/>
              <a:t>Speed of answer</a:t>
            </a:r>
          </a:p>
          <a:p>
            <a:pPr marL="457200" indent="-457200">
              <a:buFont typeface="+mj-lt"/>
              <a:buAutoNum type="arabicPeriod"/>
            </a:pPr>
            <a:r>
              <a:rPr lang="en-US" sz="1800" dirty="0"/>
              <a:t>Length of calls</a:t>
            </a:r>
          </a:p>
          <a:p>
            <a:pPr marL="457200" indent="-457200">
              <a:buFont typeface="+mj-lt"/>
              <a:buAutoNum type="arabicPeriod"/>
            </a:pPr>
            <a:r>
              <a:rPr lang="en-US" sz="1800" dirty="0"/>
              <a:t>Overall customer satisfaction</a:t>
            </a:r>
          </a:p>
          <a:p>
            <a:pPr marL="457200" indent="-457200">
              <a:buFont typeface="+mj-lt"/>
              <a:buAutoNum type="arabicPeriod"/>
            </a:pPr>
            <a:r>
              <a:rPr lang="en-US" sz="1800" dirty="0"/>
              <a:t>Agent’s performance quadrant</a:t>
            </a:r>
          </a:p>
        </p:txBody>
      </p:sp>
      <p:cxnSp>
        <p:nvCxnSpPr>
          <p:cNvPr id="4" name="Straight Arrow Connector 3">
            <a:extLst>
              <a:ext uri="{FF2B5EF4-FFF2-40B4-BE49-F238E27FC236}">
                <a16:creationId xmlns:a16="http://schemas.microsoft.com/office/drawing/2014/main" id="{95A8487E-D8D2-2DDA-8BA5-DC75E7F5272F}"/>
              </a:ext>
            </a:extLst>
          </p:cNvPr>
          <p:cNvCxnSpPr>
            <a:cxnSpLocks/>
          </p:cNvCxnSpPr>
          <p:nvPr/>
        </p:nvCxnSpPr>
        <p:spPr>
          <a:xfrm>
            <a:off x="6096000" y="4023360"/>
            <a:ext cx="0" cy="53848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CCF10979-CE4E-CA45-EEBC-B713A6C42411}"/>
              </a:ext>
            </a:extLst>
          </p:cNvPr>
          <p:cNvSpPr txBox="1"/>
          <p:nvPr/>
        </p:nvSpPr>
        <p:spPr>
          <a:xfrm>
            <a:off x="2922270" y="4807585"/>
            <a:ext cx="6347460" cy="369332"/>
          </a:xfrm>
          <a:prstGeom prst="rect">
            <a:avLst/>
          </a:prstGeom>
          <a:noFill/>
        </p:spPr>
        <p:txBody>
          <a:bodyPr wrap="square">
            <a:spAutoFit/>
          </a:bodyPr>
          <a:lstStyle/>
          <a:p>
            <a:pPr algn="ctr"/>
            <a:r>
              <a:rPr lang="en-US" dirty="0"/>
              <a:t>Overview of long-term trends in customer and agent behavior</a:t>
            </a:r>
          </a:p>
        </p:txBody>
      </p:sp>
    </p:spTree>
    <p:extLst>
      <p:ext uri="{BB962C8B-B14F-4D97-AF65-F5344CB8AC3E}">
        <p14:creationId xmlns:p14="http://schemas.microsoft.com/office/powerpoint/2010/main" val="9316186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730752" y="182880"/>
            <a:ext cx="4728952"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Call Center Dashboard</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5</a:t>
            </a:r>
          </a:p>
        </p:txBody>
      </p:sp>
      <p:pic>
        <p:nvPicPr>
          <p:cNvPr id="7" name="Content Placeholder 7">
            <a:extLst>
              <a:ext uri="{FF2B5EF4-FFF2-40B4-BE49-F238E27FC236}">
                <a16:creationId xmlns:a16="http://schemas.microsoft.com/office/drawing/2014/main" id="{033534CE-95FA-02B8-C6E6-1ED23D2E7A2B}"/>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1154124" y="748914"/>
            <a:ext cx="9882208" cy="5486400"/>
          </a:xfrm>
          <a:prstGeom prst="rect">
            <a:avLst/>
          </a:prstGeom>
        </p:spPr>
      </p:pic>
    </p:spTree>
    <p:extLst>
      <p:ext uri="{BB962C8B-B14F-4D97-AF65-F5344CB8AC3E}">
        <p14:creationId xmlns:p14="http://schemas.microsoft.com/office/powerpoint/2010/main" val="18232247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4875316" y="165381"/>
            <a:ext cx="2441374"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Task 2</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6</a:t>
            </a:r>
          </a:p>
        </p:txBody>
      </p:sp>
      <p:sp>
        <p:nvSpPr>
          <p:cNvPr id="3" name="Content Placeholder 2">
            <a:extLst>
              <a:ext uri="{FF2B5EF4-FFF2-40B4-BE49-F238E27FC236}">
                <a16:creationId xmlns:a16="http://schemas.microsoft.com/office/drawing/2014/main" id="{05897191-85FC-0AAB-B1F5-77B5C84D4C30}"/>
              </a:ext>
            </a:extLst>
          </p:cNvPr>
          <p:cNvSpPr>
            <a:spLocks noGrp="1"/>
          </p:cNvSpPr>
          <p:nvPr>
            <p:ph idx="1"/>
          </p:nvPr>
        </p:nvSpPr>
        <p:spPr>
          <a:xfrm>
            <a:off x="838200" y="850265"/>
            <a:ext cx="10515600" cy="1518743"/>
          </a:xfrm>
        </p:spPr>
        <p:txBody>
          <a:bodyPr>
            <a:noAutofit/>
          </a:bodyPr>
          <a:lstStyle/>
          <a:p>
            <a:r>
              <a:rPr lang="en-US" sz="1800" dirty="0"/>
              <a:t>A few weeks after presenting the dashboard to the management, the Retention Manager from the telecom reaches out to me directly and asked if I can put together a dashboard about customer retention.</a:t>
            </a:r>
          </a:p>
          <a:p>
            <a:endParaRPr lang="en-US" sz="1800" dirty="0"/>
          </a:p>
          <a:p>
            <a:r>
              <a:rPr lang="en-US" sz="1800" dirty="0"/>
              <a:t>Key stakeholders: Janet (Retention Manager) at </a:t>
            </a:r>
            <a:r>
              <a:rPr lang="en-US" sz="1800" dirty="0" err="1"/>
              <a:t>PhoneNow</a:t>
            </a:r>
            <a:r>
              <a:rPr lang="en-US" sz="1800" dirty="0"/>
              <a:t>, Giulia (my manager)</a:t>
            </a:r>
          </a:p>
        </p:txBody>
      </p:sp>
      <p:pic>
        <p:nvPicPr>
          <p:cNvPr id="4" name="Picture 3">
            <a:extLst>
              <a:ext uri="{FF2B5EF4-FFF2-40B4-BE49-F238E27FC236}">
                <a16:creationId xmlns:a16="http://schemas.microsoft.com/office/drawing/2014/main" id="{CD4BF9FE-80C9-21CF-F402-AA5520C2067B}"/>
              </a:ext>
            </a:extLst>
          </p:cNvPr>
          <p:cNvPicPr>
            <a:picLocks noChangeAspect="1"/>
          </p:cNvPicPr>
          <p:nvPr/>
        </p:nvPicPr>
        <p:blipFill rotWithShape="1">
          <a:blip r:embed="rId2">
            <a:extLst>
              <a:ext uri="{28A0092B-C50C-407E-A947-70E740481C1C}">
                <a14:useLocalDpi xmlns:a14="http://schemas.microsoft.com/office/drawing/2010/main"/>
              </a:ext>
            </a:extLst>
          </a:blip>
          <a:srcRect/>
          <a:stretch/>
        </p:blipFill>
        <p:spPr>
          <a:xfrm>
            <a:off x="4540932" y="2561449"/>
            <a:ext cx="7112000" cy="3200400"/>
          </a:xfrm>
          <a:prstGeom prst="rect">
            <a:avLst/>
          </a:prstGeom>
        </p:spPr>
      </p:pic>
    </p:spTree>
    <p:extLst>
      <p:ext uri="{BB962C8B-B14F-4D97-AF65-F5344CB8AC3E}">
        <p14:creationId xmlns:p14="http://schemas.microsoft.com/office/powerpoint/2010/main" val="9170216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4540778" y="165381"/>
            <a:ext cx="3110444"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Business Task</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4434" cy="307777"/>
          </a:xfrm>
          <a:prstGeom prst="rect">
            <a:avLst/>
          </a:prstGeom>
          <a:noFill/>
        </p:spPr>
        <p:txBody>
          <a:bodyPr wrap="none" rtlCol="0">
            <a:spAutoFit/>
          </a:bodyPr>
          <a:lstStyle/>
          <a:p>
            <a:r>
              <a:rPr lang="en-US" sz="1400" b="1" dirty="0">
                <a:solidFill>
                  <a:schemeClr val="bg1"/>
                </a:solidFill>
              </a:rPr>
              <a:t>7</a:t>
            </a:r>
          </a:p>
        </p:txBody>
      </p:sp>
      <p:sp>
        <p:nvSpPr>
          <p:cNvPr id="3" name="Content Placeholder 2">
            <a:extLst>
              <a:ext uri="{FF2B5EF4-FFF2-40B4-BE49-F238E27FC236}">
                <a16:creationId xmlns:a16="http://schemas.microsoft.com/office/drawing/2014/main" id="{05897191-85FC-0AAB-B1F5-77B5C84D4C30}"/>
              </a:ext>
            </a:extLst>
          </p:cNvPr>
          <p:cNvSpPr>
            <a:spLocks noGrp="1"/>
          </p:cNvSpPr>
          <p:nvPr>
            <p:ph idx="1"/>
          </p:nvPr>
        </p:nvSpPr>
        <p:spPr>
          <a:xfrm>
            <a:off x="838200" y="1143000"/>
            <a:ext cx="10515600" cy="2578735"/>
          </a:xfrm>
        </p:spPr>
        <p:txBody>
          <a:bodyPr>
            <a:noAutofit/>
          </a:bodyPr>
          <a:lstStyle/>
          <a:p>
            <a:r>
              <a:rPr lang="en-US" sz="1800" dirty="0"/>
              <a:t>Customers in the telecom industry are hard-earned: we don’t want to lose them.</a:t>
            </a:r>
          </a:p>
          <a:p>
            <a:r>
              <a:rPr lang="en-US" sz="1800" dirty="0"/>
              <a:t>The retention department is here to get customers back in case of termination.</a:t>
            </a:r>
          </a:p>
          <a:p>
            <a:r>
              <a:rPr lang="en-US" sz="1800" dirty="0"/>
              <a:t>Currently, we get in touch after they have terminated the contract, but this is reactionary: it would be better to know who is at risk in advance.</a:t>
            </a:r>
          </a:p>
          <a:p>
            <a:r>
              <a:rPr lang="en-US" sz="1800" dirty="0"/>
              <a:t>We have done customer analysis with Excel: but it has always ended in a dead-end.</a:t>
            </a:r>
          </a:p>
          <a:p>
            <a:r>
              <a:rPr lang="en-US" sz="1800" dirty="0"/>
              <a:t>We would like to know more about our customers: visualized clearly so that it’s self-explanatory for our management.</a:t>
            </a:r>
          </a:p>
        </p:txBody>
      </p:sp>
    </p:spTree>
    <p:extLst>
      <p:ext uri="{BB962C8B-B14F-4D97-AF65-F5344CB8AC3E}">
        <p14:creationId xmlns:p14="http://schemas.microsoft.com/office/powerpoint/2010/main" val="23951924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TextBox 109"/>
          <p:cNvSpPr txBox="1"/>
          <p:nvPr/>
        </p:nvSpPr>
        <p:spPr>
          <a:xfrm>
            <a:off x="3804549" y="185701"/>
            <a:ext cx="4582902" cy="492443"/>
          </a:xfrm>
          <a:prstGeom prst="rect">
            <a:avLst/>
          </a:prstGeom>
          <a:noFill/>
        </p:spPr>
        <p:txBody>
          <a:bodyPr wrap="square" lIns="0" tIns="0" rIns="0" bIns="0" rtlCol="0">
            <a:spAutoFit/>
          </a:bodyPr>
          <a:lstStyle/>
          <a:p>
            <a:pPr algn="ctr">
              <a:tabLst>
                <a:tab pos="347663" algn="l"/>
              </a:tabLst>
            </a:pPr>
            <a:r>
              <a:rPr lang="en-US" sz="3200" b="1" dirty="0">
                <a:solidFill>
                  <a:srgbClr val="30353F"/>
                </a:solidFill>
                <a:latin typeface="+mj-lt"/>
              </a:rPr>
              <a:t>Dashboard Elements</a:t>
            </a:r>
          </a:p>
        </p:txBody>
      </p:sp>
      <p:sp>
        <p:nvSpPr>
          <p:cNvPr id="30" name="Freeform 19">
            <a:extLst>
              <a:ext uri="{FF2B5EF4-FFF2-40B4-BE49-F238E27FC236}">
                <a16:creationId xmlns:a16="http://schemas.microsoft.com/office/drawing/2014/main" id="{189E3C56-F900-44E7-BF74-7509E4A585C5}"/>
              </a:ext>
            </a:extLst>
          </p:cNvPr>
          <p:cNvSpPr/>
          <p:nvPr/>
        </p:nvSpPr>
        <p:spPr>
          <a:xfrm rot="2700000">
            <a:off x="11788943" y="6333474"/>
            <a:ext cx="527486" cy="603188"/>
          </a:xfrm>
          <a:custGeom>
            <a:avLst/>
            <a:gdLst>
              <a:gd name="connsiteX0" fmla="*/ 110516 w 889463"/>
              <a:gd name="connsiteY0" fmla="*/ 95275 h 1017114"/>
              <a:gd name="connsiteX1" fmla="*/ 230452 w 889463"/>
              <a:gd name="connsiteY1" fmla="*/ 14411 h 1017114"/>
              <a:gd name="connsiteX2" fmla="*/ 276877 w 889463"/>
              <a:gd name="connsiteY2" fmla="*/ 0 h 1017114"/>
              <a:gd name="connsiteX3" fmla="*/ 889463 w 889463"/>
              <a:gd name="connsiteY3" fmla="*/ 612585 h 1017114"/>
              <a:gd name="connsiteX4" fmla="*/ 484934 w 889463"/>
              <a:gd name="connsiteY4" fmla="*/ 1017114 h 1017114"/>
              <a:gd name="connsiteX5" fmla="*/ 377324 w 889463"/>
              <a:gd name="connsiteY5" fmla="*/ 1017114 h 1017114"/>
              <a:gd name="connsiteX6" fmla="*/ 0 w 889463"/>
              <a:gd name="connsiteY6" fmla="*/ 639790 h 1017114"/>
              <a:gd name="connsiteX7" fmla="*/ 0 w 889463"/>
              <a:gd name="connsiteY7" fmla="*/ 362083 h 1017114"/>
              <a:gd name="connsiteX8" fmla="*/ 110516 w 889463"/>
              <a:gd name="connsiteY8" fmla="*/ 95275 h 1017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9463" h="1017114">
                <a:moveTo>
                  <a:pt x="110516" y="95275"/>
                </a:moveTo>
                <a:cubicBezTo>
                  <a:pt x="144657" y="61133"/>
                  <a:pt x="185310" y="33504"/>
                  <a:pt x="230452" y="14411"/>
                </a:cubicBezTo>
                <a:lnTo>
                  <a:pt x="276877" y="0"/>
                </a:lnTo>
                <a:lnTo>
                  <a:pt x="889463" y="612585"/>
                </a:lnTo>
                <a:lnTo>
                  <a:pt x="484934" y="1017114"/>
                </a:lnTo>
                <a:lnTo>
                  <a:pt x="377324" y="1017114"/>
                </a:lnTo>
                <a:cubicBezTo>
                  <a:pt x="168934" y="1017114"/>
                  <a:pt x="0" y="848180"/>
                  <a:pt x="0" y="639790"/>
                </a:cubicBezTo>
                <a:lnTo>
                  <a:pt x="0" y="362083"/>
                </a:lnTo>
                <a:cubicBezTo>
                  <a:pt x="0" y="257888"/>
                  <a:pt x="42234" y="163556"/>
                  <a:pt x="110516" y="95275"/>
                </a:cubicBez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rgbClr val="98A3AD"/>
              </a:solidFill>
            </a:endParaRPr>
          </a:p>
        </p:txBody>
      </p:sp>
      <p:sp>
        <p:nvSpPr>
          <p:cNvPr id="33" name="TextBox 32">
            <a:extLst>
              <a:ext uri="{FF2B5EF4-FFF2-40B4-BE49-F238E27FC236}">
                <a16:creationId xmlns:a16="http://schemas.microsoft.com/office/drawing/2014/main" id="{5C7F3CEE-E6DF-48C0-8B9A-22A03DF4C29B}"/>
              </a:ext>
            </a:extLst>
          </p:cNvPr>
          <p:cNvSpPr txBox="1"/>
          <p:nvPr/>
        </p:nvSpPr>
        <p:spPr>
          <a:xfrm>
            <a:off x="11907454" y="6481180"/>
            <a:ext cx="277640" cy="307777"/>
          </a:xfrm>
          <a:prstGeom prst="rect">
            <a:avLst/>
          </a:prstGeom>
          <a:noFill/>
        </p:spPr>
        <p:txBody>
          <a:bodyPr wrap="none" rtlCol="0">
            <a:spAutoFit/>
          </a:bodyPr>
          <a:lstStyle/>
          <a:p>
            <a:r>
              <a:rPr lang="en-US" sz="1400" b="1" dirty="0">
                <a:solidFill>
                  <a:schemeClr val="bg1"/>
                </a:solidFill>
              </a:rPr>
              <a:t>8</a:t>
            </a:r>
          </a:p>
        </p:txBody>
      </p:sp>
      <p:sp>
        <p:nvSpPr>
          <p:cNvPr id="3" name="Content Placeholder 2">
            <a:extLst>
              <a:ext uri="{FF2B5EF4-FFF2-40B4-BE49-F238E27FC236}">
                <a16:creationId xmlns:a16="http://schemas.microsoft.com/office/drawing/2014/main" id="{05897191-85FC-0AAB-B1F5-77B5C84D4C30}"/>
              </a:ext>
            </a:extLst>
          </p:cNvPr>
          <p:cNvSpPr>
            <a:spLocks noGrp="1"/>
          </p:cNvSpPr>
          <p:nvPr>
            <p:ph idx="1"/>
          </p:nvPr>
        </p:nvSpPr>
        <p:spPr>
          <a:xfrm>
            <a:off x="838200" y="1143001"/>
            <a:ext cx="10515600" cy="1955800"/>
          </a:xfrm>
        </p:spPr>
        <p:txBody>
          <a:bodyPr>
            <a:noAutofit/>
          </a:bodyPr>
          <a:lstStyle/>
          <a:p>
            <a:r>
              <a:rPr lang="en-US" sz="1800" dirty="0"/>
              <a:t>Based on the datasets Janet provided, I created the dashboard with 3 pages:  </a:t>
            </a:r>
          </a:p>
          <a:p>
            <a:endParaRPr lang="en-US" sz="1800" dirty="0"/>
          </a:p>
          <a:p>
            <a:pPr marL="342900" indent="-342900">
              <a:buFont typeface="+mj-lt"/>
              <a:buAutoNum type="arabicPeriod"/>
            </a:pPr>
            <a:r>
              <a:rPr lang="en-US" sz="1800" dirty="0"/>
              <a:t>Customer Retention Board: Included KPIs</a:t>
            </a:r>
          </a:p>
          <a:p>
            <a:pPr marL="342900" indent="-342900">
              <a:buFont typeface="+mj-lt"/>
              <a:buAutoNum type="arabicPeriod"/>
            </a:pPr>
            <a:r>
              <a:rPr lang="en-US" sz="1800" dirty="0"/>
              <a:t>Customer Services Board: Included services each customer has signed up for</a:t>
            </a:r>
          </a:p>
          <a:p>
            <a:pPr marL="342900" indent="-342900">
              <a:buFont typeface="+mj-lt"/>
              <a:buAutoNum type="arabicPeriod"/>
            </a:pPr>
            <a:r>
              <a:rPr lang="en-US" sz="1800" dirty="0"/>
              <a:t>Customer Account Board: Included customers’ demographic and account information</a:t>
            </a:r>
          </a:p>
        </p:txBody>
      </p:sp>
    </p:spTree>
    <p:extLst>
      <p:ext uri="{BB962C8B-B14F-4D97-AF65-F5344CB8AC3E}">
        <p14:creationId xmlns:p14="http://schemas.microsoft.com/office/powerpoint/2010/main" val="3632161736"/>
      </p:ext>
    </p:extLst>
  </p:cSld>
  <p:clrMapOvr>
    <a:masterClrMapping/>
  </p:clrMapOvr>
</p:sld>
</file>

<file path=ppt/theme/theme1.xml><?xml version="1.0" encoding="utf-8"?>
<a:theme xmlns:a="http://schemas.openxmlformats.org/drawingml/2006/main" name="Office Theme">
  <a:themeElements>
    <a:clrScheme name="Blue Warm">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Modern 01">
      <a:majorFont>
        <a:latin typeface="Century Gothic"/>
        <a:ea typeface=""/>
        <a:cs typeface=""/>
      </a:majorFont>
      <a:minorFont>
        <a:latin typeface="Segoe UI Ligh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2607</TotalTime>
  <Words>1285</Words>
  <Application>Microsoft Office PowerPoint</Application>
  <PresentationFormat>Widescreen</PresentationFormat>
  <Paragraphs>193</Paragraphs>
  <Slides>33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33</vt:i4>
      </vt:variant>
    </vt:vector>
  </HeadingPairs>
  <TitlesOfParts>
    <vt:vector size="38" baseType="lpstr">
      <vt:lpstr>Arial</vt:lpstr>
      <vt:lpstr>Calibri</vt:lpstr>
      <vt:lpstr>Century Gothic</vt:lpstr>
      <vt:lpstr>Segoe UI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stphn</dc:creator>
  <cp:lastModifiedBy>Marco HUI</cp:lastModifiedBy>
  <cp:revision>239</cp:revision>
  <dcterms:created xsi:type="dcterms:W3CDTF">2018-03-07T09:04:41Z</dcterms:created>
  <dcterms:modified xsi:type="dcterms:W3CDTF">2023-02-07T06:16:58Z</dcterms:modified>
</cp:coreProperties>
</file>